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68" r:id="rId4"/>
    <p:sldMasterId id="2147484119" r:id="rId5"/>
    <p:sldMasterId id="2147484085" r:id="rId6"/>
    <p:sldMasterId id="2147484074" r:id="rId7"/>
    <p:sldMasterId id="2147484209" r:id="rId8"/>
  </p:sldMasterIdLst>
  <p:notesMasterIdLst>
    <p:notesMasterId r:id="rId27"/>
  </p:notesMasterIdLst>
  <p:handoutMasterIdLst>
    <p:handoutMasterId r:id="rId28"/>
  </p:handoutMasterIdLst>
  <p:sldIdLst>
    <p:sldId id="1881839054" r:id="rId9"/>
    <p:sldId id="1881839116" r:id="rId10"/>
    <p:sldId id="316" r:id="rId11"/>
    <p:sldId id="1881839148" r:id="rId12"/>
    <p:sldId id="1881839132" r:id="rId13"/>
    <p:sldId id="1881839145" r:id="rId14"/>
    <p:sldId id="1881838902" r:id="rId15"/>
    <p:sldId id="1881838956" r:id="rId16"/>
    <p:sldId id="1881839141" r:id="rId17"/>
    <p:sldId id="1881839142" r:id="rId18"/>
    <p:sldId id="1881838957" r:id="rId19"/>
    <p:sldId id="1881839139" r:id="rId20"/>
    <p:sldId id="1881839144" r:id="rId21"/>
    <p:sldId id="1881838962" r:id="rId22"/>
    <p:sldId id="1881839147" r:id="rId23"/>
    <p:sldId id="1881839137" r:id="rId24"/>
    <p:sldId id="366" r:id="rId25"/>
    <p:sldId id="1881838958" r:id="rId26"/>
  </p:sldIdLst>
  <p:sldSz cx="12192000" cy="6858000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Jie Hui" id="{5B27B4B3-0276-4FC4-B064-08E2FA763CE7}">
          <p14:sldIdLst>
            <p14:sldId id="1881839054"/>
            <p14:sldId id="1881839116"/>
            <p14:sldId id="316"/>
            <p14:sldId id="1881839148"/>
            <p14:sldId id="1881839132"/>
            <p14:sldId id="1881839145"/>
            <p14:sldId id="1881838902"/>
            <p14:sldId id="1881838956"/>
          </p14:sldIdLst>
        </p14:section>
        <p14:section name="Amenda" id="{78F4D2E1-1202-4C6B-B5F5-4969ABDC2007}">
          <p14:sldIdLst>
            <p14:sldId id="1881839141"/>
            <p14:sldId id="1881839142"/>
            <p14:sldId id="1881838957"/>
            <p14:sldId id="1881839139"/>
            <p14:sldId id="1881839144"/>
          </p14:sldIdLst>
        </p14:section>
        <p14:section name="Jie Hui" id="{E36454F9-3FAD-4A76-8499-1E22E407F75B}">
          <p14:sldIdLst>
            <p14:sldId id="1881838962"/>
            <p14:sldId id="1881839147"/>
            <p14:sldId id="1881839137"/>
            <p14:sldId id="366"/>
            <p14:sldId id="1881838958"/>
          </p14:sldIdLst>
        </p14:section>
      </p14:section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189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7E458B67-C412-0511-FAB3-4B17EB321652}" name="Chris Kramer" initials="CK" userId="S::Christopher.Kramer@ey.com::91898555-a6b5-4c1b-8618-941af9b62861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7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FFFF"/>
    <a:srgbClr val="FF00FF"/>
    <a:srgbClr val="C5FD45"/>
    <a:srgbClr val="80FBFD"/>
    <a:srgbClr val="FFE600"/>
    <a:srgbClr val="EB4F00"/>
    <a:srgbClr val="2DB757"/>
    <a:srgbClr val="922B73"/>
    <a:srgbClr val="1A1A24"/>
    <a:srgbClr val="B148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9FEDA4-98CA-47F1-B888-D19A47A0544B}" v="2711" dt="2026-02-27T04:12:38.106"/>
    <p1510:client id="{C3A248DA-52CA-D88B-D4C6-0464C44499F3}" v="2" dt="2026-02-26T05:40:20.9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51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09"/>
        <p:guide pos="218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34" Type="http://schemas.microsoft.com/office/2015/10/relationships/revisionInfo" Target="revisionInfo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5" Type="http://schemas.microsoft.com/office/2018/10/relationships/authors" Target="authors.xml"/><Relationship Id="rId8" Type="http://schemas.openxmlformats.org/officeDocument/2006/relationships/slideMaster" Target="slideMasters/slideMaster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GB">
              <a:latin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75A85089-C692-4DEA-AC49-04CF34D4FE14}" type="datetimeFigureOut">
              <a:rPr lang="en-GB" smtClean="0">
                <a:latin typeface="Arial" pitchFamily="34" charset="0"/>
              </a:rPr>
              <a:pPr/>
              <a:t>27/02/2026</a:t>
            </a:fld>
            <a:endParaRPr lang="en-GB">
              <a:latin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GB">
              <a:latin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D3A5C721-4BB5-4DB6-AD65-4BA2A62B05B6}" type="slidenum">
              <a:rPr lang="en-GB" smtClean="0">
                <a:latin typeface="Arial" pitchFamily="34" charset="0"/>
              </a:rPr>
              <a:pPr/>
              <a:t>‹#›</a:t>
            </a:fld>
            <a:endParaRPr lang="en-GB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632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8045EBA9-A28D-4849-BFEA-AA04F6A21B63}" type="datetimeFigureOut">
              <a:rPr lang="en-GB" smtClean="0"/>
              <a:pPr/>
              <a:t>27/02/2026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</p:spPr>
        <p:txBody>
          <a:bodyPr vert="horz" lIns="92492" tIns="46246" rIns="92492" bIns="4624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5B43D19E-BFDB-4C92-8EDD-32EDDA8F41D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6270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12522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200" kern="0">
              <a:solidFill>
                <a:srgbClr val="FFE600"/>
              </a:solidFill>
              <a:latin typeface="EYInterstate" panose="02000503020000020004" pitchFamily="2" charset="0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200" kern="0">
                <a:solidFill>
                  <a:schemeClr val="bg1"/>
                </a:solidFill>
                <a:latin typeface="EYInterstate" panose="02000503020000020004" pitchFamily="2" charset="0"/>
              </a:rPr>
              <a:t>In tailwind.config.js, set content paths:"./index.html", "./</a:t>
            </a:r>
            <a:r>
              <a:rPr lang="en-US" sz="1200" kern="0" err="1">
                <a:solidFill>
                  <a:schemeClr val="bg1"/>
                </a:solidFill>
                <a:latin typeface="EYInterstate" panose="02000503020000020004" pitchFamily="2" charset="0"/>
              </a:rPr>
              <a:t>src</a:t>
            </a:r>
            <a:r>
              <a:rPr lang="en-US" sz="1200" kern="0">
                <a:solidFill>
                  <a:schemeClr val="bg1"/>
                </a:solidFill>
                <a:latin typeface="EYInterstate" panose="02000503020000020004" pitchFamily="2" charset="0"/>
              </a:rPr>
              <a:t>/**/*.{</a:t>
            </a:r>
            <a:r>
              <a:rPr lang="en-US" sz="1200" kern="0" err="1">
                <a:solidFill>
                  <a:schemeClr val="bg1"/>
                </a:solidFill>
                <a:latin typeface="EYInterstate" panose="02000503020000020004" pitchFamily="2" charset="0"/>
              </a:rPr>
              <a:t>js,ts,jsx,tsx</a:t>
            </a:r>
            <a:r>
              <a:rPr lang="en-US" sz="1200" kern="0">
                <a:solidFill>
                  <a:schemeClr val="bg1"/>
                </a:solidFill>
                <a:latin typeface="EYInterstate" panose="02000503020000020004" pitchFamily="2" charset="0"/>
              </a:rPr>
              <a:t>}“</a:t>
            </a: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200" kern="0">
              <a:solidFill>
                <a:schemeClr val="bg1"/>
              </a:solidFill>
              <a:latin typeface="EYInterstate" panose="02000503020000020004" pitchFamily="2" charset="0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200" kern="0">
                <a:solidFill>
                  <a:schemeClr val="bg1"/>
                </a:solidFill>
                <a:latin typeface="EYInterstate" panose="02000503020000020004" pitchFamily="2" charset="0"/>
              </a:rPr>
              <a:t>EXPLANATION: This tells Tailwind to scan only used files so it includes only the styles your project actually uses.</a:t>
            </a:r>
          </a:p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75571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4DFA5-F53A-1480-FE31-B8E6B8084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F4B53E-4042-2888-7DE6-5C73960CCA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77E2B2-F007-0F79-15F9-6498371A73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providing developers with an easy, zero‑config way to set up, bundle, compile, and optimize web projects efficiently.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94C32B-B2FE-A53F-3162-0E73169D55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28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ED7CE-5ECD-69E6-D739-1591EAD51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8CECA8-518F-11EF-9977-43080664AC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CF8A6B-C89F-AE9B-7311-FE175A967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>
              <a:latin typeface="EYInterstate Ligh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00920B-B5F3-44F7-5CB7-F6B0F2AA8E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736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9004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AFF4D-E154-6F45-403E-7C7D5C0AE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C093C0-31CB-093F-A647-B813C24695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CB6AD6-4D5F-CBF1-2AF0-CB21020BF1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BB6A39-1E5D-E628-359C-D9BA30FBE5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96790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1517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747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093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t"/>
            <a:endParaRPr lang="en-US" sz="1200" b="0" i="0" kern="1200">
              <a:solidFill>
                <a:schemeClr val="tx1"/>
              </a:solidFill>
              <a:effectLst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5093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9BEAF0-ABB0-D1DB-AA60-3FCEB4E416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E18FBA-60EA-E2ED-1B45-BD676AD72A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66EEAE-7F51-118D-CF3C-02A54C5838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t"/>
            <a:endParaRPr lang="en-US" sz="1200" b="0" i="0" kern="1200">
              <a:solidFill>
                <a:schemeClr val="tx1"/>
              </a:solidFill>
              <a:effectLst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9BEA5-FDC4-09C9-FD2B-56DEAA98BF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7535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BC153-4602-5D59-3089-8C4172180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F91C43-4D47-B6AB-1AB5-DEE3728FFF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A26755-E189-7CA0-A571-79D3ADCF22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CBFA2-38C0-F5E2-8612-9BCBC4F566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613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1E68E4-2368-347C-B286-A419B878E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FF9A30-FF97-3D2B-21DD-E55AA3353E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7C44DB-9B44-D467-A2D0-EA6F9835A7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FBE3CD-D80C-A838-8BB8-C68553D927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0764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BC153-4602-5D59-3089-8C4172180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F91C43-4D47-B6AB-1AB5-DEE3728FFF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A26755-E189-7CA0-A571-79D3ADCF22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CBFA2-38C0-F5E2-8612-9BCBC4F566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693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A6A358-0BCF-D1FE-4CDF-FEB98A75C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CFDEE8-AC8F-B532-FC42-F359E03361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38C836-8C36-815D-E826-3E47ED920F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F8610-9BB6-02B6-54F6-AF9495C8DE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7153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E4310C-1BCE-4308-F9B8-281E61DDE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E9E69F-F49D-2946-49BE-1F83607808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ACB4C9-B872-6787-F134-5C04E612C1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BD97BC-6571-B209-AE4A-1750456873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245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ckground" descr="A bright light in the dark&#10;&#10;Description automatically generated">
            <a:extLst>
              <a:ext uri="{FF2B5EF4-FFF2-40B4-BE49-F238E27FC236}">
                <a16:creationId xmlns:a16="http://schemas.microsoft.com/office/drawing/2014/main" id="{D9E433B3-F2D7-EE0E-B292-997EB25B05B0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1411287"/>
            <a:ext cx="11224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BEF5EE-C1B0-CB56-30BC-F2EA02D0DD7E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64B4A77C-E4D0-44E2-96CE-17BB71F5DB2D}" type="datetime1">
              <a:rPr lang="en-US" smtClean="0"/>
              <a:t>2/27/2026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39B410-713F-D002-C7AD-50375ABC03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877F87-1E81-7C70-C23C-765CF083A38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0" name="Logo">
            <a:extLst>
              <a:ext uri="{FF2B5EF4-FFF2-40B4-BE49-F238E27FC236}">
                <a16:creationId xmlns:a16="http://schemas.microsoft.com/office/drawing/2014/main" id="{EECBC22F-ABFB-48B6-CDC6-4309042A5544}"/>
              </a:ext>
            </a:extLst>
          </p:cNvPr>
          <p:cNvGrpSpPr/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3BB4C61E-397F-F826-D32A-B638714F9D51}"/>
                </a:ext>
              </a:extLst>
            </p:cNvPr>
            <p:cNvSpPr/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E97927A-B711-1BD1-7DB6-31EEB9331E23}"/>
                </a:ext>
              </a:extLst>
            </p:cNvPr>
            <p:cNvSpPr/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D5D626F4-6013-3429-50AE-E567EFCF0F27}"/>
                </a:ext>
              </a:extLst>
            </p:cNvPr>
            <p:cNvSpPr/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0384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1411287"/>
            <a:ext cx="11224800" cy="4638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BEF5EE-C1B0-CB56-30BC-F2EA02D0DD7E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929DB60D-B14D-4CB0-A1D5-896B8110D934}" type="datetime1">
              <a:rPr lang="en-US" smtClean="0"/>
              <a:t>2/27/2026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39B410-713F-D002-C7AD-50375ABC03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877F87-1E81-7C70-C23C-765CF083A38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9059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0" y="1411287"/>
            <a:ext cx="5356800" cy="4638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7884BD-C538-2E4C-E4FE-1C5F735638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69" y="1411287"/>
            <a:ext cx="5356800" cy="4638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231EB-E788-44AD-8289-B392C32090DB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32306285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10992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39851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E2665-6FA6-409A-BC64-BEC56B061B4F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18860015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auto">
          <a:xfrm>
            <a:off x="485521" y="1411287"/>
            <a:ext cx="3571200" cy="4638675"/>
          </a:xfrm>
          <a:solidFill>
            <a:schemeClr val="bg2">
              <a:alpha val="60000"/>
            </a:scheme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 hasCustomPrompt="1"/>
          </p:nvPr>
        </p:nvSpPr>
        <p:spPr bwMode="auto">
          <a:xfrm>
            <a:off x="4312686" y="1411287"/>
            <a:ext cx="3571200" cy="4638675"/>
          </a:xfrm>
          <a:solidFill>
            <a:schemeClr val="bg2">
              <a:alpha val="60000"/>
            </a:scheme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 hasCustomPrompt="1"/>
          </p:nvPr>
        </p:nvSpPr>
        <p:spPr bwMode="auto">
          <a:xfrm>
            <a:off x="8139850" y="1411287"/>
            <a:ext cx="3571200" cy="4638675"/>
          </a:xfrm>
          <a:solidFill>
            <a:schemeClr val="bg2">
              <a:alpha val="60000"/>
            </a:scheme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673B6-79DD-4B4F-ACB0-F62259251157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E1FBA9F5-4E1E-7157-650F-920396E6BD16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775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9" name="Highlight line 2">
            <a:extLst>
              <a:ext uri="{FF2B5EF4-FFF2-40B4-BE49-F238E27FC236}">
                <a16:creationId xmlns:a16="http://schemas.microsoft.com/office/drawing/2014/main" id="{F0D5216F-CE4B-8B47-FCA1-EA9B01BBAD6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312686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0" name="Highlight line 3">
            <a:extLst>
              <a:ext uri="{FF2B5EF4-FFF2-40B4-BE49-F238E27FC236}">
                <a16:creationId xmlns:a16="http://schemas.microsoft.com/office/drawing/2014/main" id="{945CF969-2B44-5C5F-B1A2-132B74FE4B46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8139851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806047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90E3C-0363-4D0C-8112-4F4DEEB4880E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2016125"/>
            <a:ext cx="5610479" cy="4033837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9868" y="0"/>
            <a:ext cx="5842132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097C4A53-D484-0A91-32DE-DC7DFBC6D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9"/>
            <a:ext cx="5610479" cy="105747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SmartArt Placeholder 13">
            <a:extLst>
              <a:ext uri="{FF2B5EF4-FFF2-40B4-BE49-F238E27FC236}">
                <a16:creationId xmlns:a16="http://schemas.microsoft.com/office/drawing/2014/main" id="{F2CC33D2-B8A3-7F9B-23C1-E7D77B5CBDBE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5" name="SmartArt Placeholder 14">
            <a:extLst>
              <a:ext uri="{FF2B5EF4-FFF2-40B4-BE49-F238E27FC236}">
                <a16:creationId xmlns:a16="http://schemas.microsoft.com/office/drawing/2014/main" id="{994D7891-125A-9B0F-C008-AB28FC5AC8AA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14423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1A56F-E69D-4D42-B3CA-92F18EDE3AB1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2523291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marL="252000" indent="0" algn="ctr">
              <a:buNone/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000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0886606-7F7C-229B-523F-A51D629D8F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2096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000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4DFDFED0-9426-6F78-EE09-B416D35596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38670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000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0D1CEB-1876-8DB7-6913-D6F96D953A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5523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344ED76-364E-1538-DFB0-B25FC3D75E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12096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CFE1354-17C3-F8BE-C22A-B4DC2FEEE4D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8670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976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440A-DB39-4578-84CD-F42535E15BA4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7AA8680C-DF0E-A59A-1D40-85E5B348B8F4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485524" y="1411287"/>
            <a:ext cx="8160263" cy="4638675"/>
          </a:xfrm>
        </p:spPr>
        <p:txBody>
          <a:bodyPr/>
          <a:lstStyle/>
          <a:p>
            <a:r>
              <a:rPr lang="en-GB"/>
              <a:t>Click icon to add media</a:t>
            </a:r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E85579B-86BF-EE24-023A-9F648CFE07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04632" y="1411287"/>
            <a:ext cx="2805238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709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611AB-96BE-497A-8B1E-C35B330CCD27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9D478FB2-6DCF-6364-722B-2742BAEAC4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136" y="4437064"/>
            <a:ext cx="2544933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CFAFC67-67EB-77A0-37B8-8F94E36FCE8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136" y="5243516"/>
            <a:ext cx="2544932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EA9C6B41-3A95-E48C-A2FB-F44DF9BAA1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78958" y="4437064"/>
            <a:ext cx="2544933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178FBE03-C652-44D2-25D5-890DFD9C79B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8958" y="5243516"/>
            <a:ext cx="2544932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2E834814-156C-DD69-C4E8-B06A336B25E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2781" y="4437064"/>
            <a:ext cx="2544933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1415004B-E405-3D2D-0ECF-803558DDBD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2781" y="5243516"/>
            <a:ext cx="2544932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F9516F05-42DF-88FC-DB3A-ABF3A24B7CA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6603" y="4437064"/>
            <a:ext cx="2544933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7ADA0828-0BAF-D28A-DFD9-EC75EA33A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6603" y="5243516"/>
            <a:ext cx="2544932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26" name="Picture Placeholder 12">
            <a:extLst>
              <a:ext uri="{FF2B5EF4-FFF2-40B4-BE49-F238E27FC236}">
                <a16:creationId xmlns:a16="http://schemas.microsoft.com/office/drawing/2014/main" id="{C8B47107-CA48-6A17-263C-DE3A8EBB5E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6802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7" name="Picture Placeholder 12">
            <a:extLst>
              <a:ext uri="{FF2B5EF4-FFF2-40B4-BE49-F238E27FC236}">
                <a16:creationId xmlns:a16="http://schemas.microsoft.com/office/drawing/2014/main" id="{7F2B691F-0BA0-78CD-0B0D-09ADBB99BEC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80625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8" name="Picture Placeholder 12">
            <a:extLst>
              <a:ext uri="{FF2B5EF4-FFF2-40B4-BE49-F238E27FC236}">
                <a16:creationId xmlns:a16="http://schemas.microsoft.com/office/drawing/2014/main" id="{16865DFF-E6B4-6453-02D9-4C145A3BB15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4448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9" name="Picture Placeholder 12">
            <a:extLst>
              <a:ext uri="{FF2B5EF4-FFF2-40B4-BE49-F238E27FC236}">
                <a16:creationId xmlns:a16="http://schemas.microsoft.com/office/drawing/2014/main" id="{5ABD9B1F-4FA5-2EC8-8720-83890818B2E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68270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0880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D908-0455-4AAD-998A-117B484AFC84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3779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1411287"/>
            <a:ext cx="11224800" cy="4638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28B2B-ED84-D8B9-C6E0-AF4BC1706BD2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C81EBB7-22C4-4415-898F-316B1B71C103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FBA85-AB9A-E34B-448A-B5BB1CE520B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C081B-AFD3-2CFE-BC00-E7A72056889B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3483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ckground" descr="A blurry image of a person&#10;&#10;Description automatically generated">
            <a:extLst>
              <a:ext uri="{FF2B5EF4-FFF2-40B4-BE49-F238E27FC236}">
                <a16:creationId xmlns:a16="http://schemas.microsoft.com/office/drawing/2014/main" id="{E1799826-E423-46F7-36D9-A960EFB822B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0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7884BD-C538-2E4C-E4FE-1C5F735638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69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92E4-17BF-43AC-AE51-3960A67CBA67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4CFBABDE-43B8-B4AD-62B7-9BAD9B05193A}"/>
              </a:ext>
            </a:extLst>
          </p:cNvPr>
          <p:cNvGrpSpPr/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FB277BB-02D7-CF64-703C-61BA44354D43}"/>
                </a:ext>
              </a:extLst>
            </p:cNvPr>
            <p:cNvSpPr/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6DA16F5A-1F04-237B-E750-9909A6478A86}"/>
                </a:ext>
              </a:extLst>
            </p:cNvPr>
            <p:cNvSpPr/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5E6116E-1248-BA3A-5F9C-827C2BE26CEC}"/>
                </a:ext>
              </a:extLst>
            </p:cNvPr>
            <p:cNvSpPr/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1961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0" y="1411287"/>
            <a:ext cx="5356800" cy="4638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7884BD-C538-2E4C-E4FE-1C5F735638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69" y="1411287"/>
            <a:ext cx="5356800" cy="4638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36E7-1FD7-462A-B03C-DACB262E8146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37375091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12686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39851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95300-1255-4AD5-B89D-B425ACFD24B9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157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377372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69221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85883-1BB3-4FFB-99DC-102234F957C8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A89EC53-4B4E-25EA-86D3-0A198384FA8D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161070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293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377372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69221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E80A-D33C-49B6-9F70-BBFCAF7F7A1C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A89EC53-4B4E-25EA-86D3-0A198384FA8D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161070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0091EC5-9CD6-B52C-F192-1D28C197D5E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85523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F5F74F9-864E-3DD7-6291-763A9D830F2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377373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4EC6B6C9-6D62-F36C-8404-9E032EF106E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269221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D7F9E8A1-A5A0-CC6C-3FD8-D24AC966E14B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9161070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7114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5521" y="1411287"/>
            <a:ext cx="3571200" cy="4638675"/>
          </a:xfrm>
          <a:solidFill>
            <a:schemeClr val="bg2">
              <a:alpha val="60000"/>
            </a:scheme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12096" y="1411287"/>
            <a:ext cx="3571200" cy="4638675"/>
          </a:xfrm>
          <a:solidFill>
            <a:schemeClr val="bg2">
              <a:alpha val="60000"/>
            </a:scheme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138670" y="1411287"/>
            <a:ext cx="3571200" cy="4638675"/>
          </a:xfrm>
          <a:solidFill>
            <a:schemeClr val="bg2">
              <a:alpha val="60000"/>
            </a:scheme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44FC6-0F68-498F-9945-41A4340A1DD4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E1FBA9F5-4E1E-7157-650F-920396E6BD16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775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9" name="Highlight line 2">
            <a:extLst>
              <a:ext uri="{FF2B5EF4-FFF2-40B4-BE49-F238E27FC236}">
                <a16:creationId xmlns:a16="http://schemas.microsoft.com/office/drawing/2014/main" id="{F0D5216F-CE4B-8B47-FCA1-EA9B01BBAD6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312096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0" name="Highlight line 3">
            <a:extLst>
              <a:ext uri="{FF2B5EF4-FFF2-40B4-BE49-F238E27FC236}">
                <a16:creationId xmlns:a16="http://schemas.microsoft.com/office/drawing/2014/main" id="{945CF969-2B44-5C5F-B1A2-132B74FE4B46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8138670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1D1C9E-8438-3A10-53E8-497704D4A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080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580A4-82D8-49DD-91F4-A35A5C654DCE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1411289"/>
            <a:ext cx="5610479" cy="4638673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9868" y="0"/>
            <a:ext cx="5842132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8C567-2561-2AD2-63FE-0886450DC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561047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8" name="SmartArt Placeholder 13">
            <a:extLst>
              <a:ext uri="{FF2B5EF4-FFF2-40B4-BE49-F238E27FC236}">
                <a16:creationId xmlns:a16="http://schemas.microsoft.com/office/drawing/2014/main" id="{22E94658-5E5F-713F-D9E0-D9B1BA7B8DE6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49" name="SmartArt Placeholder 14">
            <a:extLst>
              <a:ext uri="{FF2B5EF4-FFF2-40B4-BE49-F238E27FC236}">
                <a16:creationId xmlns:a16="http://schemas.microsoft.com/office/drawing/2014/main" id="{B9319F0D-BF5B-DAC6-565F-071837332CE2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620180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B668B-EDF0-43C2-BD54-39A08FFF8CE2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35712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9938" y="0"/>
            <a:ext cx="3802061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D119AB-28F4-6336-28B6-59438D27F156}"/>
              </a:ext>
            </a:extLst>
          </p:cNvPr>
          <p:cNvSpPr>
            <a:spLocks noGrp="1"/>
          </p:cNvSpPr>
          <p:nvPr>
            <p:ph idx="30"/>
          </p:nvPr>
        </p:nvSpPr>
        <p:spPr>
          <a:xfrm>
            <a:off x="4309277" y="1411287"/>
            <a:ext cx="35712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9361665-A619-0AEE-E8F0-5711C7980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7394953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5" name="SmartArt Placeholder 13">
            <a:extLst>
              <a:ext uri="{FF2B5EF4-FFF2-40B4-BE49-F238E27FC236}">
                <a16:creationId xmlns:a16="http://schemas.microsoft.com/office/drawing/2014/main" id="{49F394CB-D44E-05F9-DC08-4647530A14BE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6" name="SmartArt Placeholder 14">
            <a:extLst>
              <a:ext uri="{FF2B5EF4-FFF2-40B4-BE49-F238E27FC236}">
                <a16:creationId xmlns:a16="http://schemas.microsoft.com/office/drawing/2014/main" id="{AF8920BD-6719-DAF4-4B8A-714342782BCB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53601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7AC31-7592-4F1E-B959-50D17A704978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55113" y="0"/>
            <a:ext cx="3036886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D119AB-28F4-6336-28B6-59438D27F156}"/>
              </a:ext>
            </a:extLst>
          </p:cNvPr>
          <p:cNvSpPr>
            <a:spLocks noGrp="1"/>
          </p:cNvSpPr>
          <p:nvPr>
            <p:ph idx="30"/>
          </p:nvPr>
        </p:nvSpPr>
        <p:spPr>
          <a:xfrm>
            <a:off x="3302078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468690-9C07-32F0-8029-E127A361B770}"/>
              </a:ext>
            </a:extLst>
          </p:cNvPr>
          <p:cNvSpPr>
            <a:spLocks noGrp="1"/>
          </p:cNvSpPr>
          <p:nvPr>
            <p:ph idx="31"/>
          </p:nvPr>
        </p:nvSpPr>
        <p:spPr>
          <a:xfrm>
            <a:off x="6118634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4452E42-0F44-3CC2-78EC-9EE78A1B1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4" y="382588"/>
            <a:ext cx="8181910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6" name="SmartArt Placeholder 13">
            <a:extLst>
              <a:ext uri="{FF2B5EF4-FFF2-40B4-BE49-F238E27FC236}">
                <a16:creationId xmlns:a16="http://schemas.microsoft.com/office/drawing/2014/main" id="{CF452C82-E3A0-D6AB-B0CB-61F9237B6193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7" name="SmartArt Placeholder 14">
            <a:extLst>
              <a:ext uri="{FF2B5EF4-FFF2-40B4-BE49-F238E27FC236}">
                <a16:creationId xmlns:a16="http://schemas.microsoft.com/office/drawing/2014/main" id="{90A9999A-08F8-4E6E-6BC6-EDD880355EAE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611994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5C728-431A-443E-8700-D515D68694F7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7AA8680C-DF0E-A59A-1D40-85E5B348B8F4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485524" y="1411287"/>
            <a:ext cx="8160263" cy="4638675"/>
          </a:xfrm>
        </p:spPr>
        <p:txBody>
          <a:bodyPr/>
          <a:lstStyle/>
          <a:p>
            <a:r>
              <a:rPr lang="en-GB"/>
              <a:t>Click icon to add media</a:t>
            </a:r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E85579B-86BF-EE24-023A-9F648CFE07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04632" y="1411287"/>
            <a:ext cx="2805238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234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54777-B5F8-42FE-88D5-45DE80084F37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7BC80A-0B74-DD25-90D5-7D9F715896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8549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6F5E5E41-09E4-029C-0E75-C9B547EC8A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8549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1A34F1E0-A87C-7178-6538-22253973A91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85523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74E37A4-57E6-2CDF-2A5F-3C554861B75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85523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latin typeface="+mj-lt"/>
              </a:defRPr>
            </a:lvl1pPr>
          </a:lstStyle>
          <a:p>
            <a:pPr lvl="0"/>
            <a:r>
              <a:rPr lang="en-GB"/>
              <a:t>Team name</a:t>
            </a:r>
            <a:endParaRPr lang="en-US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8116B2E5-B73A-D121-0F3D-AD18A29831E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08549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EEB861F1-1DCD-AC14-72C5-74E3CBEDCC6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8549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2AD0FA3F-F163-4A05-299B-BC661CE2D5A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85523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E5857066-46A9-72C9-EBC1-46A671B0000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508549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018DCA9A-F508-544F-26AE-564194DADCB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508549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27" name="Picture Placeholder 12">
            <a:extLst>
              <a:ext uri="{FF2B5EF4-FFF2-40B4-BE49-F238E27FC236}">
                <a16:creationId xmlns:a16="http://schemas.microsoft.com/office/drawing/2014/main" id="{0057E680-F84B-F640-97B3-1574895E5903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85523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7A0A840B-4CD0-8E51-0DB8-CAA8C5CE56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508549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907FD0F3-2EFB-1048-729B-F8D9C5387EB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08549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30" name="Picture Placeholder 12">
            <a:extLst>
              <a:ext uri="{FF2B5EF4-FFF2-40B4-BE49-F238E27FC236}">
                <a16:creationId xmlns:a16="http://schemas.microsoft.com/office/drawing/2014/main" id="{8F182A88-FA5D-6BF5-64A4-F27206333D0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85523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0E55779C-A246-7AA1-1246-32F3BAC3E9F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99994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AE906D56-BF94-FEC3-DB85-DEC802C0ED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99994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33" name="Picture Placeholder 12">
            <a:extLst>
              <a:ext uri="{FF2B5EF4-FFF2-40B4-BE49-F238E27FC236}">
                <a16:creationId xmlns:a16="http://schemas.microsoft.com/office/drawing/2014/main" id="{CF08BE99-68E9-C172-4584-192EAC7EBA2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3377372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61B59087-059A-8552-985C-C458B49492E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77372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latin typeface="+mj-lt"/>
              </a:defRPr>
            </a:lvl1pPr>
          </a:lstStyle>
          <a:p>
            <a:pPr lvl="0"/>
            <a:r>
              <a:rPr lang="en-GB"/>
              <a:t>Team name</a:t>
            </a:r>
            <a:endParaRPr lang="en-US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B80CEAFC-3F56-53A9-7CA1-6FF2EFEA9F7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399994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1F927087-C230-38DF-C1BC-D979647576E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399994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37" name="Picture Placeholder 12">
            <a:extLst>
              <a:ext uri="{FF2B5EF4-FFF2-40B4-BE49-F238E27FC236}">
                <a16:creationId xmlns:a16="http://schemas.microsoft.com/office/drawing/2014/main" id="{E5B079F2-242E-7156-DFAD-AED073123B53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3377372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BAD8BB7A-C875-E730-22F2-58BF881807E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399994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39" name="Text Placeholder 9">
            <a:extLst>
              <a:ext uri="{FF2B5EF4-FFF2-40B4-BE49-F238E27FC236}">
                <a16:creationId xmlns:a16="http://schemas.microsoft.com/office/drawing/2014/main" id="{428864EC-7BF7-9E3F-14AA-1569F68FDBF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399994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40" name="Picture Placeholder 12">
            <a:extLst>
              <a:ext uri="{FF2B5EF4-FFF2-40B4-BE49-F238E27FC236}">
                <a16:creationId xmlns:a16="http://schemas.microsoft.com/office/drawing/2014/main" id="{01784631-4FDE-2C65-08D2-90389B52BB27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3377372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41" name="Text Placeholder 9">
            <a:extLst>
              <a:ext uri="{FF2B5EF4-FFF2-40B4-BE49-F238E27FC236}">
                <a16:creationId xmlns:a16="http://schemas.microsoft.com/office/drawing/2014/main" id="{0154653D-5642-2E90-794A-C1E075F2C19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399994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42" name="Text Placeholder 9">
            <a:extLst>
              <a:ext uri="{FF2B5EF4-FFF2-40B4-BE49-F238E27FC236}">
                <a16:creationId xmlns:a16="http://schemas.microsoft.com/office/drawing/2014/main" id="{7B745924-C16B-48BF-AE37-F5CD447BF3B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399994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43" name="Picture Placeholder 12">
            <a:extLst>
              <a:ext uri="{FF2B5EF4-FFF2-40B4-BE49-F238E27FC236}">
                <a16:creationId xmlns:a16="http://schemas.microsoft.com/office/drawing/2014/main" id="{4E35CBCD-AFBE-52EA-7BC2-89F29ED83F88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377372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44" name="Text Placeholder 9">
            <a:extLst>
              <a:ext uri="{FF2B5EF4-FFF2-40B4-BE49-F238E27FC236}">
                <a16:creationId xmlns:a16="http://schemas.microsoft.com/office/drawing/2014/main" id="{C6A4FD7C-43FE-CC16-4728-179DD98E56D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92514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45" name="Text Placeholder 9">
            <a:extLst>
              <a:ext uri="{FF2B5EF4-FFF2-40B4-BE49-F238E27FC236}">
                <a16:creationId xmlns:a16="http://schemas.microsoft.com/office/drawing/2014/main" id="{CCC5923F-9079-4223-BD7D-2ECA17762C8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292514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D730576F-217C-362A-C36F-674299D51B91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6269221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47" name="Text Placeholder 9">
            <a:extLst>
              <a:ext uri="{FF2B5EF4-FFF2-40B4-BE49-F238E27FC236}">
                <a16:creationId xmlns:a16="http://schemas.microsoft.com/office/drawing/2014/main" id="{683AAA8B-B0B9-8676-2816-59B9081C3443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269221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latin typeface="+mj-lt"/>
              </a:defRPr>
            </a:lvl1pPr>
          </a:lstStyle>
          <a:p>
            <a:pPr lvl="0"/>
            <a:r>
              <a:rPr lang="en-GB"/>
              <a:t>Team name</a:t>
            </a:r>
            <a:endParaRPr lang="en-US"/>
          </a:p>
        </p:txBody>
      </p:sp>
      <p:sp>
        <p:nvSpPr>
          <p:cNvPr id="48" name="Text Placeholder 9">
            <a:extLst>
              <a:ext uri="{FF2B5EF4-FFF2-40B4-BE49-F238E27FC236}">
                <a16:creationId xmlns:a16="http://schemas.microsoft.com/office/drawing/2014/main" id="{66FDE5EC-EECA-8ACE-6501-3066CB7FE8A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292514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49" name="Text Placeholder 9">
            <a:extLst>
              <a:ext uri="{FF2B5EF4-FFF2-40B4-BE49-F238E27FC236}">
                <a16:creationId xmlns:a16="http://schemas.microsoft.com/office/drawing/2014/main" id="{73D20F87-E90C-42D0-0ED6-6300216BB309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92514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50" name="Picture Placeholder 12">
            <a:extLst>
              <a:ext uri="{FF2B5EF4-FFF2-40B4-BE49-F238E27FC236}">
                <a16:creationId xmlns:a16="http://schemas.microsoft.com/office/drawing/2014/main" id="{03693376-1C6C-F15B-897B-29DF694405E9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6269221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51" name="Text Placeholder 9">
            <a:extLst>
              <a:ext uri="{FF2B5EF4-FFF2-40B4-BE49-F238E27FC236}">
                <a16:creationId xmlns:a16="http://schemas.microsoft.com/office/drawing/2014/main" id="{77461B86-A1F2-292C-BC4A-3A720C40ECF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292514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52" name="Text Placeholder 9">
            <a:extLst>
              <a:ext uri="{FF2B5EF4-FFF2-40B4-BE49-F238E27FC236}">
                <a16:creationId xmlns:a16="http://schemas.microsoft.com/office/drawing/2014/main" id="{32236890-E7EA-252D-D7B2-D649918B3A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292514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53" name="Picture Placeholder 12">
            <a:extLst>
              <a:ext uri="{FF2B5EF4-FFF2-40B4-BE49-F238E27FC236}">
                <a16:creationId xmlns:a16="http://schemas.microsoft.com/office/drawing/2014/main" id="{9D7279F8-145F-2BC9-392D-C195932B23E9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6269221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54" name="Text Placeholder 9">
            <a:extLst>
              <a:ext uri="{FF2B5EF4-FFF2-40B4-BE49-F238E27FC236}">
                <a16:creationId xmlns:a16="http://schemas.microsoft.com/office/drawing/2014/main" id="{38CC5E8C-843D-F801-E86E-74E733EC4AC7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7292514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55" name="Text Placeholder 9">
            <a:extLst>
              <a:ext uri="{FF2B5EF4-FFF2-40B4-BE49-F238E27FC236}">
                <a16:creationId xmlns:a16="http://schemas.microsoft.com/office/drawing/2014/main" id="{1F5E5E23-4BD8-2BF8-132F-46B1EEF1CE4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292514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56" name="Picture Placeholder 12">
            <a:extLst>
              <a:ext uri="{FF2B5EF4-FFF2-40B4-BE49-F238E27FC236}">
                <a16:creationId xmlns:a16="http://schemas.microsoft.com/office/drawing/2014/main" id="{5CD9EB6F-BA12-B7A4-0F8D-EF9271F7223A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269221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57" name="Text Placeholder 9">
            <a:extLst>
              <a:ext uri="{FF2B5EF4-FFF2-40B4-BE49-F238E27FC236}">
                <a16:creationId xmlns:a16="http://schemas.microsoft.com/office/drawing/2014/main" id="{23566F37-EF18-0360-14F6-C03B12159510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76432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58" name="Text Placeholder 9">
            <a:extLst>
              <a:ext uri="{FF2B5EF4-FFF2-40B4-BE49-F238E27FC236}">
                <a16:creationId xmlns:a16="http://schemas.microsoft.com/office/drawing/2014/main" id="{58D642CD-278F-34F9-CF75-99A7339353C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10176432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59" name="Picture Placeholder 12">
            <a:extLst>
              <a:ext uri="{FF2B5EF4-FFF2-40B4-BE49-F238E27FC236}">
                <a16:creationId xmlns:a16="http://schemas.microsoft.com/office/drawing/2014/main" id="{4F6E90F8-DB8A-5E9D-7163-AC30457FEAC0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>
          <a:xfrm>
            <a:off x="9161070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60" name="Text Placeholder 9">
            <a:extLst>
              <a:ext uri="{FF2B5EF4-FFF2-40B4-BE49-F238E27FC236}">
                <a16:creationId xmlns:a16="http://schemas.microsoft.com/office/drawing/2014/main" id="{7435555B-D553-70C9-B67C-5A661E9585CD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161070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latin typeface="+mj-lt"/>
              </a:defRPr>
            </a:lvl1pPr>
          </a:lstStyle>
          <a:p>
            <a:pPr lvl="0"/>
            <a:r>
              <a:rPr lang="en-GB"/>
              <a:t>Team name</a:t>
            </a:r>
            <a:endParaRPr lang="en-US"/>
          </a:p>
        </p:txBody>
      </p:sp>
      <p:sp>
        <p:nvSpPr>
          <p:cNvPr id="61" name="Text Placeholder 9">
            <a:extLst>
              <a:ext uri="{FF2B5EF4-FFF2-40B4-BE49-F238E27FC236}">
                <a16:creationId xmlns:a16="http://schemas.microsoft.com/office/drawing/2014/main" id="{5DB8DE5C-79AE-8E49-DC40-B4E1DDB68BA5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0176432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62" name="Text Placeholder 9">
            <a:extLst>
              <a:ext uri="{FF2B5EF4-FFF2-40B4-BE49-F238E27FC236}">
                <a16:creationId xmlns:a16="http://schemas.microsoft.com/office/drawing/2014/main" id="{289E0F5F-936F-FA54-01D7-5CD0040D07C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10176432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63" name="Picture Placeholder 12">
            <a:extLst>
              <a:ext uri="{FF2B5EF4-FFF2-40B4-BE49-F238E27FC236}">
                <a16:creationId xmlns:a16="http://schemas.microsoft.com/office/drawing/2014/main" id="{11FBE638-0595-F8E5-AFBB-43DC12983672}"/>
              </a:ext>
            </a:extLst>
          </p:cNvPr>
          <p:cNvSpPr>
            <a:spLocks noGrp="1"/>
          </p:cNvSpPr>
          <p:nvPr>
            <p:ph type="pic" sz="quarter" idx="67" hasCustomPrompt="1"/>
          </p:nvPr>
        </p:nvSpPr>
        <p:spPr>
          <a:xfrm>
            <a:off x="9161070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64" name="Text Placeholder 9">
            <a:extLst>
              <a:ext uri="{FF2B5EF4-FFF2-40B4-BE49-F238E27FC236}">
                <a16:creationId xmlns:a16="http://schemas.microsoft.com/office/drawing/2014/main" id="{A3352A0C-1A08-FCFC-FF9C-CCA8F22308AE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0176432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65" name="Text Placeholder 9">
            <a:extLst>
              <a:ext uri="{FF2B5EF4-FFF2-40B4-BE49-F238E27FC236}">
                <a16:creationId xmlns:a16="http://schemas.microsoft.com/office/drawing/2014/main" id="{6E261588-76E1-16B7-8374-3F9A28832EF4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0176432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66" name="Picture Placeholder 12">
            <a:extLst>
              <a:ext uri="{FF2B5EF4-FFF2-40B4-BE49-F238E27FC236}">
                <a16:creationId xmlns:a16="http://schemas.microsoft.com/office/drawing/2014/main" id="{CAE85F7E-2BA3-3513-9E8B-8B03FE7AAC4C}"/>
              </a:ext>
            </a:extLst>
          </p:cNvPr>
          <p:cNvSpPr>
            <a:spLocks noGrp="1"/>
          </p:cNvSpPr>
          <p:nvPr>
            <p:ph type="pic" sz="quarter" idx="70" hasCustomPrompt="1"/>
          </p:nvPr>
        </p:nvSpPr>
        <p:spPr>
          <a:xfrm>
            <a:off x="9161070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67" name="Text Placeholder 9">
            <a:extLst>
              <a:ext uri="{FF2B5EF4-FFF2-40B4-BE49-F238E27FC236}">
                <a16:creationId xmlns:a16="http://schemas.microsoft.com/office/drawing/2014/main" id="{7280094F-B199-060D-4D4B-CA4F1BFCF5F3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0176432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68" name="Text Placeholder 9">
            <a:extLst>
              <a:ext uri="{FF2B5EF4-FFF2-40B4-BE49-F238E27FC236}">
                <a16:creationId xmlns:a16="http://schemas.microsoft.com/office/drawing/2014/main" id="{253E3C85-558C-05C1-155E-0E52AA94351F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0176432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69" name="Picture Placeholder 12">
            <a:extLst>
              <a:ext uri="{FF2B5EF4-FFF2-40B4-BE49-F238E27FC236}">
                <a16:creationId xmlns:a16="http://schemas.microsoft.com/office/drawing/2014/main" id="{E5B87C2C-7F36-6D34-D014-54305471A5A7}"/>
              </a:ext>
            </a:extLst>
          </p:cNvPr>
          <p:cNvSpPr>
            <a:spLocks noGrp="1"/>
          </p:cNvSpPr>
          <p:nvPr>
            <p:ph type="pic" sz="quarter" idx="73" hasCustomPrompt="1"/>
          </p:nvPr>
        </p:nvSpPr>
        <p:spPr>
          <a:xfrm>
            <a:off x="9161070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latin typeface="+mn-lt"/>
              </a:defRPr>
            </a:lvl1pPr>
          </a:lstStyle>
          <a:p>
            <a:r>
              <a:rPr lang="en-GB"/>
              <a:t>Picture</a:t>
            </a:r>
            <a:endParaRPr lang="en-US"/>
          </a:p>
        </p:txBody>
      </p:sp>
      <p:sp>
        <p:nvSpPr>
          <p:cNvPr id="70" name="SmartArt Placeholder 7">
            <a:extLst>
              <a:ext uri="{FF2B5EF4-FFF2-40B4-BE49-F238E27FC236}">
                <a16:creationId xmlns:a16="http://schemas.microsoft.com/office/drawing/2014/main" id="{162A8BA6-6F67-C4EB-3430-78F1A0EC0F06}"/>
              </a:ext>
            </a:extLst>
          </p:cNvPr>
          <p:cNvSpPr>
            <a:spLocks noGrp="1"/>
          </p:cNvSpPr>
          <p:nvPr>
            <p:ph type="dgm" sz="quarter" idx="74" hasCustomPrompt="1"/>
          </p:nvPr>
        </p:nvSpPr>
        <p:spPr>
          <a:xfrm>
            <a:off x="485523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71" name="SmartArt Placeholder 7">
            <a:extLst>
              <a:ext uri="{FF2B5EF4-FFF2-40B4-BE49-F238E27FC236}">
                <a16:creationId xmlns:a16="http://schemas.microsoft.com/office/drawing/2014/main" id="{EC5DF0FE-64D1-AB19-CAF1-A390D6492B0D}"/>
              </a:ext>
            </a:extLst>
          </p:cNvPr>
          <p:cNvSpPr>
            <a:spLocks noGrp="1"/>
          </p:cNvSpPr>
          <p:nvPr>
            <p:ph type="dgm" sz="quarter" idx="75" hasCustomPrompt="1"/>
          </p:nvPr>
        </p:nvSpPr>
        <p:spPr>
          <a:xfrm>
            <a:off x="3377372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72" name="SmartArt Placeholder 7">
            <a:extLst>
              <a:ext uri="{FF2B5EF4-FFF2-40B4-BE49-F238E27FC236}">
                <a16:creationId xmlns:a16="http://schemas.microsoft.com/office/drawing/2014/main" id="{60800279-F9E3-EDED-BB35-F73EEF52F830}"/>
              </a:ext>
            </a:extLst>
          </p:cNvPr>
          <p:cNvSpPr>
            <a:spLocks noGrp="1"/>
          </p:cNvSpPr>
          <p:nvPr>
            <p:ph type="dgm" sz="quarter" idx="76" hasCustomPrompt="1"/>
          </p:nvPr>
        </p:nvSpPr>
        <p:spPr>
          <a:xfrm>
            <a:off x="6269221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73" name="SmartArt Placeholder 7">
            <a:extLst>
              <a:ext uri="{FF2B5EF4-FFF2-40B4-BE49-F238E27FC236}">
                <a16:creationId xmlns:a16="http://schemas.microsoft.com/office/drawing/2014/main" id="{1BF95AC1-33EC-C487-C489-B7A97BBB2925}"/>
              </a:ext>
            </a:extLst>
          </p:cNvPr>
          <p:cNvSpPr>
            <a:spLocks noGrp="1"/>
          </p:cNvSpPr>
          <p:nvPr>
            <p:ph type="dgm" sz="quarter" idx="77" hasCustomPrompt="1"/>
          </p:nvPr>
        </p:nvSpPr>
        <p:spPr>
          <a:xfrm>
            <a:off x="9161070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83437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ckground" descr="A blurry image of a rainbow&#10;&#10;Description automatically generated">
            <a:extLst>
              <a:ext uri="{FF2B5EF4-FFF2-40B4-BE49-F238E27FC236}">
                <a16:creationId xmlns:a16="http://schemas.microsoft.com/office/drawing/2014/main" id="{A2A28331-3A24-BC3F-1B9B-BAB01D3DA0C7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-1"/>
            <a:ext cx="12193200" cy="68616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12688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39853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D81F0-9BA0-4782-99D6-E33085109632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grpSp>
        <p:nvGrpSpPr>
          <p:cNvPr id="9" name="Logo">
            <a:extLst>
              <a:ext uri="{FF2B5EF4-FFF2-40B4-BE49-F238E27FC236}">
                <a16:creationId xmlns:a16="http://schemas.microsoft.com/office/drawing/2014/main" id="{36D36C33-0B8C-8DBD-3F6B-18CF865961F1}"/>
              </a:ext>
            </a:extLst>
          </p:cNvPr>
          <p:cNvGrpSpPr/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DA3CB2D9-CE5B-5012-157D-3AE3DF5D1F33}"/>
                </a:ext>
              </a:extLst>
            </p:cNvPr>
            <p:cNvSpPr/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B023BFD-E84E-29EF-B3C7-7EA579CF4E95}"/>
                </a:ext>
              </a:extLst>
            </p:cNvPr>
            <p:cNvSpPr/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A98FFF98-BC19-88BE-80DE-100A03E1A068}"/>
                </a:ext>
              </a:extLst>
            </p:cNvPr>
            <p:cNvSpPr/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98919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AF12-BE06-46D9-9758-E574F2474CE6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2907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rry image of a rainbow&#10;&#10;Description automatically generated">
            <a:extLst>
              <a:ext uri="{FF2B5EF4-FFF2-40B4-BE49-F238E27FC236}">
                <a16:creationId xmlns:a16="http://schemas.microsoft.com/office/drawing/2014/main" id="{317BE7A3-A673-B58A-8BE4-D36A0E590D3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3D8D2553-DCAF-2D9D-2138-FE4E794B7FFA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97" name="Freeform 296">
              <a:extLst>
                <a:ext uri="{FF2B5EF4-FFF2-40B4-BE49-F238E27FC236}">
                  <a16:creationId xmlns:a16="http://schemas.microsoft.com/office/drawing/2014/main" id="{AD4E5D8B-12B4-19F3-17D4-D12BF368FC85}"/>
                </a:ext>
              </a:extLst>
            </p:cNvPr>
            <p:cNvSpPr/>
            <p:nvPr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 297">
              <a:extLst>
                <a:ext uri="{FF2B5EF4-FFF2-40B4-BE49-F238E27FC236}">
                  <a16:creationId xmlns:a16="http://schemas.microsoft.com/office/drawing/2014/main" id="{219789D6-6B07-F2E6-06BE-8CA9DC83E385}"/>
                </a:ext>
              </a:extLst>
            </p:cNvPr>
            <p:cNvSpPr/>
            <p:nvPr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767D4D9-A47B-4020-6B9B-87B081166C85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99" name="Freeform 298">
              <a:extLst>
                <a:ext uri="{FF2B5EF4-FFF2-40B4-BE49-F238E27FC236}">
                  <a16:creationId xmlns:a16="http://schemas.microsoft.com/office/drawing/2014/main" id="{70589FC3-4491-BD75-2C16-660DF0B71BBC}"/>
                </a:ext>
              </a:extLst>
            </p:cNvPr>
            <p:cNvSpPr/>
            <p:nvPr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 292">
              <a:extLst>
                <a:ext uri="{FF2B5EF4-FFF2-40B4-BE49-F238E27FC236}">
                  <a16:creationId xmlns:a16="http://schemas.microsoft.com/office/drawing/2014/main" id="{B00DB918-F11D-F855-5478-ECB25A1AC3D1}"/>
                </a:ext>
              </a:extLst>
            </p:cNvPr>
            <p:cNvSpPr/>
            <p:nvPr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74" name="Subtitle 2">
            <a:extLst>
              <a:ext uri="{FF2B5EF4-FFF2-40B4-BE49-F238E27FC236}">
                <a16:creationId xmlns:a16="http://schemas.microsoft.com/office/drawing/2014/main" id="{74103396-CF0A-A808-BF1B-463C3EF7376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sz="16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75" name="Title 4">
            <a:extLst>
              <a:ext uri="{FF2B5EF4-FFF2-40B4-BE49-F238E27FC236}">
                <a16:creationId xmlns:a16="http://schemas.microsoft.com/office/drawing/2014/main" id="{B57CD4DB-AED0-4F7E-41BA-02CA96598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89" name="Text Placeholder 288">
            <a:extLst>
              <a:ext uri="{FF2B5EF4-FFF2-40B4-BE49-F238E27FC236}">
                <a16:creationId xmlns:a16="http://schemas.microsoft.com/office/drawing/2014/main" id="{31D45A6D-135C-8C27-4F13-A3BC79AB3E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CE838069-3AB1-D532-FB66-FDAEA51877B1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311" name="Freeform 310">
              <a:extLst>
                <a:ext uri="{FF2B5EF4-FFF2-40B4-BE49-F238E27FC236}">
                  <a16:creationId xmlns:a16="http://schemas.microsoft.com/office/drawing/2014/main" id="{E6AE5B0D-79EC-EE9E-636A-1E7D4A6A240A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 311">
              <a:extLst>
                <a:ext uri="{FF2B5EF4-FFF2-40B4-BE49-F238E27FC236}">
                  <a16:creationId xmlns:a16="http://schemas.microsoft.com/office/drawing/2014/main" id="{8B00C66D-FD9B-3996-472E-1CEF16690026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580675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light in the dark&#10;&#10;Description automatically generated">
            <a:extLst>
              <a:ext uri="{FF2B5EF4-FFF2-40B4-BE49-F238E27FC236}">
                <a16:creationId xmlns:a16="http://schemas.microsoft.com/office/drawing/2014/main" id="{963FEC0B-473D-E3B8-1E1E-E29DFA66AD1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6511197-B1BA-E6CC-13B8-2DD99B355A04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EE8315B-FEB1-CC4D-6FB1-F5D1F2C1EE95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51C6EC0-0FDE-C123-7424-1752D2374435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FB16D98-C784-FAB9-BCBC-EA53480E5BA8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788DF65-E85A-7EA9-F2BB-B439D5C7EB16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B6421F7-1BA7-70C3-4C7B-0694CD3F9A6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0E8BD61-2DD9-6340-EB16-98CFEA0A221D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4038A11-FAB8-DE3A-2D5D-3D1F11925688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D45E8E5-E623-933A-074B-D3B9860ABECB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4CE2B77E-5DDA-CC5C-A575-69779E57947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2C2EB3B4-62C2-DB27-F905-7B5310DF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41B1F747-977A-C01C-9182-B92C691E57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63028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76F31E31-25A6-21A9-5DF2-0E1AA48A3DF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95E5ED2-D1BB-AC6E-BF6A-D4BD239F1FE9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D43938-5757-1C8A-B3BA-59EC353FB68E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79079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Yellow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D5BBB5A-0446-3C14-B12C-56A5730E1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4EF81A0-CB40-42B3-5E1A-AA5D72BFB4D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7C1D2CA-2DB1-76BC-DAFE-210631AEC288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006675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Wri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36FA399-654A-7130-1FF0-0F0197A98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38649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1272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3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44759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01B256-70C6-9663-9CC6-1F22ADBAE7C3}"/>
              </a:ext>
            </a:extLst>
          </p:cNvPr>
          <p:cNvGrpSpPr/>
          <p:nvPr userDrawn="1"/>
        </p:nvGrpSpPr>
        <p:grpSpPr>
          <a:xfrm>
            <a:off x="485774" y="719508"/>
            <a:ext cx="5706110" cy="4360545"/>
            <a:chOff x="485774" y="719508"/>
            <a:chExt cx="5706110" cy="4360545"/>
          </a:xfrm>
        </p:grpSpPr>
        <p:sp>
          <p:nvSpPr>
            <p:cNvPr id="10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49784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7195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EB2775D-C14D-1FFE-E3E9-4E62DDA32301}"/>
              </a:ext>
            </a:extLst>
          </p:cNvPr>
          <p:cNvSpPr txBox="1"/>
          <p:nvPr userDrawn="1"/>
        </p:nvSpPr>
        <p:spPr>
          <a:xfrm>
            <a:off x="461984" y="5552404"/>
            <a:ext cx="1045073" cy="19758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200">
                <a:solidFill>
                  <a:schemeClr val="bg1"/>
                </a:solidFill>
                <a:latin typeface="EYInterstate Light" panose="02000506000000020004" pitchFamily="2" charset="0"/>
              </a:rPr>
              <a:t>Written by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FAE2F50B-78AF-04F3-4BFF-980630AF7A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3184" y="5966393"/>
            <a:ext cx="3089275" cy="180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Name Surname</a:t>
            </a:r>
            <a:endParaRPr lang="en-GB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5473ED8-C1F4-379D-AE01-5E7A3D5F34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3184" y="6164011"/>
            <a:ext cx="3089275" cy="180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Job Title</a:t>
            </a:r>
            <a:endParaRPr lang="en-GB"/>
          </a:p>
        </p:txBody>
      </p:sp>
      <p:sp>
        <p:nvSpPr>
          <p:cNvPr id="18" name="Picture Placeholder 19">
            <a:extLst>
              <a:ext uri="{FF2B5EF4-FFF2-40B4-BE49-F238E27FC236}">
                <a16:creationId xmlns:a16="http://schemas.microsoft.com/office/drawing/2014/main" id="{812BC08D-D0F7-900D-1481-4C172F6BE56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1983" y="5861846"/>
            <a:ext cx="576000" cy="57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5B130A-4E65-32BD-4CB8-C7E2B623FD74}"/>
              </a:ext>
            </a:extLst>
          </p:cNvPr>
          <p:cNvCxnSpPr>
            <a:cxnSpLocks/>
          </p:cNvCxnSpPr>
          <p:nvPr userDrawn="1"/>
        </p:nvCxnSpPr>
        <p:spPr>
          <a:xfrm>
            <a:off x="1333184" y="5656264"/>
            <a:ext cx="8122101" cy="0"/>
          </a:xfrm>
          <a:prstGeom prst="line">
            <a:avLst/>
          </a:prstGeom>
          <a:ln w="9525" cap="flat" cmpd="sng" algn="ctr">
            <a:solidFill>
              <a:srgbClr val="C4C4CD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64559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A40DB5-4300-C0D6-C5BD-A60D6A156A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00" r="17671" b="983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713817A-1A0E-6215-C86F-711F6762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167EEE6-F985-2112-F3A8-85F1A04A37B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6D7E4E-2A81-A5AB-16CA-DBCEFBD59141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994047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7B25F44-CAE3-AE0B-B97B-B0F6E4B43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E7E8938-439A-DB5B-B3DF-7EF202013D57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A067759-C6C3-3B7B-ABF5-859A6A63528E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CC99724B-50FD-5B78-B6B7-D645073026A7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5306653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8D4830-1AF6-9C3D-EC53-70FC3C7CB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8BA944B-A631-ACF6-36AE-7C814C7A5C9A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1B984E4-95BA-5123-1CFC-48CE97FD8196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" name="Freeform 1">
              <a:extLst>
                <a:ext uri="{FF2B5EF4-FFF2-40B4-BE49-F238E27FC236}">
                  <a16:creationId xmlns:a16="http://schemas.microsoft.com/office/drawing/2014/main" id="{63327741-8A1F-B922-5F7C-0313A67883A4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034674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D7BB4A-5FCC-BE0E-4598-A4CBBA847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DE89320-B084-3AA1-F041-ECD9699F7EF4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76002E9-E0C8-43F6-867E-B59C9AE9217B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00C864"/>
                </a:gs>
                <a:gs pos="100000">
                  <a:srgbClr val="4696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92838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ackground" descr="A colorful light in the dark&#10;&#10;Description automatically generated">
            <a:extLst>
              <a:ext uri="{FF2B5EF4-FFF2-40B4-BE49-F238E27FC236}">
                <a16:creationId xmlns:a16="http://schemas.microsoft.com/office/drawing/2014/main" id="{B01642D7-4E4F-867F-08FE-F5B7458A38C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auto">
          <a:xfrm>
            <a:off x="485523" y="1411287"/>
            <a:ext cx="3571200" cy="4638675"/>
          </a:xfrm>
          <a:solidFill>
            <a:srgbClr val="2E2E38">
              <a:alpha val="60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 hasCustomPrompt="1"/>
          </p:nvPr>
        </p:nvSpPr>
        <p:spPr bwMode="auto">
          <a:xfrm>
            <a:off x="4312096" y="1411287"/>
            <a:ext cx="3571200" cy="4638675"/>
          </a:xfrm>
          <a:solidFill>
            <a:srgbClr val="2E2E38">
              <a:alpha val="60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 hasCustomPrompt="1"/>
          </p:nvPr>
        </p:nvSpPr>
        <p:spPr bwMode="auto">
          <a:xfrm>
            <a:off x="8138670" y="1411287"/>
            <a:ext cx="3571200" cy="4638675"/>
          </a:xfrm>
          <a:solidFill>
            <a:srgbClr val="2E2E38">
              <a:alpha val="60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B97B5-B1CE-46C5-B96A-83834BEC5965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E1FBA9F5-4E1E-7157-650F-920396E6BD16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775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9" name="Highlight line 2">
            <a:extLst>
              <a:ext uri="{FF2B5EF4-FFF2-40B4-BE49-F238E27FC236}">
                <a16:creationId xmlns:a16="http://schemas.microsoft.com/office/drawing/2014/main" id="{F0D5216F-CE4B-8B47-FCA1-EA9B01BBAD6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312096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0" name="Highlight line 3">
            <a:extLst>
              <a:ext uri="{FF2B5EF4-FFF2-40B4-BE49-F238E27FC236}">
                <a16:creationId xmlns:a16="http://schemas.microsoft.com/office/drawing/2014/main" id="{945CF969-2B44-5C5F-B1A2-132B74FE4B46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8139851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grpSp>
        <p:nvGrpSpPr>
          <p:cNvPr id="17" name="Logo">
            <a:extLst>
              <a:ext uri="{FF2B5EF4-FFF2-40B4-BE49-F238E27FC236}">
                <a16:creationId xmlns:a16="http://schemas.microsoft.com/office/drawing/2014/main" id="{EC0BFB89-FAB5-160D-D6E7-673C72C630D5}"/>
              </a:ext>
            </a:extLst>
          </p:cNvPr>
          <p:cNvGrpSpPr/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49E0C4E9-31F6-3AD8-056E-81A5BE6A3E4C}"/>
                </a:ext>
              </a:extLst>
            </p:cNvPr>
            <p:cNvSpPr/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290A4FFE-C215-2C91-4D46-32D31805E46C}"/>
                </a:ext>
              </a:extLst>
            </p:cNvPr>
            <p:cNvSpPr/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7E3BFB0A-D692-C730-136A-21B4EBAA94EC}"/>
                </a:ext>
              </a:extLst>
            </p:cNvPr>
            <p:cNvSpPr/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026643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CF5E0C7-6CC4-C4E1-946D-4BAC78CCD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2E27567-DFCD-709F-AF40-B7A340ECC0FE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C690EE-1BB8-29C6-B9D8-2BD7B4AE0781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32FF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206802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71B9AAE-F698-5F49-FF7D-DB273B1EE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68369-6C63-44AF-3E4E-30E5F2D1F837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F7E7875-967C-8167-6219-7AD2981B3A46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32FF"/>
                </a:gs>
                <a:gs pos="100000">
                  <a:srgbClr val="E95023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9053374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AFCAD8-0916-AF46-1471-030E4128E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A89752D-8E95-B790-7077-E6201AB412C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6FD7948-9E7C-1CE1-F28B-D2D349BB86F0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C5FD45"/>
                </a:gs>
                <a:gs pos="100000">
                  <a:srgbClr val="80FBFD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20396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388CF986-E6D2-86D0-6501-D59429EAD0A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/>
              <a:t>Chapter 00</a:t>
            </a:r>
            <a:endParaRPr lang="en-US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B4372B3-E211-F19D-CBD9-6CEDF871BD0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87AE7D4-D909-4109-A95D-3FC199CCB2C0}" type="datetime1">
              <a:rPr lang="en-US" smtClean="0"/>
              <a:t>2/27/2026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3173B02-1E93-D358-4602-350A7447C7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A5E3423F-0FF8-8E54-CEB8-1F15261AFD0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D3CF5FC1-8EBA-8F68-D0E5-727D21919C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AE5FDF1F-8E3A-FB66-7C81-266601DA400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91C765C7-1DD0-DFBB-9089-29849D42BA8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50B43463-538D-A50A-4299-A6C5A973766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159699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ADC82D1B-1943-B3BC-B7E9-DADF1458A76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/>
              <a:t>Chapter 00</a:t>
            </a:r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F04263E-9F32-7609-1152-7E305FEBE74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4E59C0B-A301-47D7-A25C-27D2115D1CC3}" type="datetime1">
              <a:rPr lang="en-US" smtClean="0"/>
              <a:t>2/27/2026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7F02905-9FFE-65B7-8565-3E827BBAECD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10BD8AE-BB2B-B523-1D74-4E8DBE2102B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6C50EF9C-A411-B76F-4417-55EA0CDCAD28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5CE13AFD-214E-24E8-0633-0508635B5C0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88E5DF2-C2EC-705B-7734-81A5ACCECEC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EF38C94-0C58-F9C8-0963-86769B7977B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077842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A6C92DE9-1F7F-6A8E-389D-FBCE38254AD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/>
              <a:t>Chapter 00</a:t>
            </a:r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A4B60AF8-644E-A0B2-7653-4332A03759F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37D316F-1268-4431-A741-5D0F481E1DCF}" type="datetime1">
              <a:rPr lang="en-US" smtClean="0"/>
              <a:t>2/27/2026</a:t>
            </a:fld>
            <a:endParaRPr lang="en-US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466D1FDE-8AD4-4D56-5318-1DD8ED2FCAC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80F9161-0A5B-9390-AAC5-925D1AE2AA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DFFE949A-6E9F-DCCB-3981-444F818B70A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E874CEB-2D3F-A7FC-68BB-B1E5B73F857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BE24A05-3707-8B71-381D-4FC6EE679AF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FEF9B997-BE91-43C4-F809-E78685E578A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818746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rainbow&#10;&#10;Description automatically generated">
            <a:extLst>
              <a:ext uri="{FF2B5EF4-FFF2-40B4-BE49-F238E27FC236}">
                <a16:creationId xmlns:a16="http://schemas.microsoft.com/office/drawing/2014/main" id="{C8E8709F-6A78-59BB-D254-AE4C7F2A57D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/>
              <a:t>Chapter 00</a:t>
            </a:r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A3F83A6-1D48-7A59-F89B-1AD446292A9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35555C3-DC00-46EA-9086-667F713D2BC0}" type="datetime1">
              <a:rPr lang="en-US" smtClean="0"/>
              <a:t>2/27/2026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103D91-874B-B49F-B9D9-85F52EAD81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C95BFB4-BABD-DFFF-43A5-9ABB8A6638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798A70C5-9B3E-7941-E067-8A9791BCF2D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FF0F4F06-C9A4-A997-AB67-59B717C1376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D63C193D-825D-B7A7-F2EF-F53A6010012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44996D9C-EDDB-9A0C-B93D-E5808F8C79D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712469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9B1A0959-0F7F-FF84-F8C5-2E76E9D45F4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/>
              <a:t>Chapter 00</a:t>
            </a:r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C227FF4-7010-4A9A-B837-FB3A97078B9E}" type="datetime1">
              <a:rPr lang="en-US" smtClean="0"/>
              <a:t>2/27/2026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A2CBC4E2-6D56-5589-38B7-123BB8BE748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A8D992E6-EAE7-83CF-5B22-7C7DCDB38DC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DDA26C30-C61D-FE6C-E1DC-6A89E2511A9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69AE1E0B-DC05-6DB6-F457-D229556B4C4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162139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rry image of a rainbow&#10;&#10;Description automatically generated">
            <a:extLst>
              <a:ext uri="{FF2B5EF4-FFF2-40B4-BE49-F238E27FC236}">
                <a16:creationId xmlns:a16="http://schemas.microsoft.com/office/drawing/2014/main" id="{36630E4E-7F64-A84B-6022-F16994E9537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305361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2169200"/>
          </a:xfrm>
        </p:spPr>
        <p:txBody>
          <a:bodyPr lIns="0" tIns="0" rIns="0" bIns="0" anchor="b">
            <a:noAutofit/>
          </a:bodyPr>
          <a:lstStyle>
            <a:lvl1pPr marL="0" indent="0">
              <a:lnSpc>
                <a:spcPct val="85000"/>
              </a:lnSpc>
              <a:spcAft>
                <a:spcPts val="0"/>
              </a:spcAft>
              <a:buNone/>
              <a:defRPr kumimoji="0" lang="en-US" sz="16600" b="1" i="0" u="none" strike="noStrike" kern="1200" cap="none" spc="0" normalizeH="0" baseline="0" dirty="0">
                <a:ln>
                  <a:noFill/>
                </a:ln>
                <a:solidFill>
                  <a:srgbClr val="747480">
                    <a:alpha val="50000"/>
                  </a:srgbClr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defRPr>
            </a:lvl1pPr>
          </a:lstStyle>
          <a:p>
            <a:pPr marL="0" marR="0" lvl="0" indent="0" algn="l" defTabSz="10078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00</a:t>
            </a:r>
            <a:endParaRPr lang="en-US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6564291-F29B-4C72-84F6-A40A5470E5DC}" type="datetime1">
              <a:rPr lang="en-US" smtClean="0"/>
              <a:t>2/27/2026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F2D79ED6-4894-2B8B-D862-974AC88E705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7F6B658B-99C5-075E-8FBB-F68A5010C40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D5FE3CF-44B0-DC6A-D098-1142A9EF999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B46547D-1401-03DA-C2CC-733F034C790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42700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rry image of a rainbow&#10;&#10;Description automatically generated">
            <a:extLst>
              <a:ext uri="{FF2B5EF4-FFF2-40B4-BE49-F238E27FC236}">
                <a16:creationId xmlns:a16="http://schemas.microsoft.com/office/drawing/2014/main" id="{0CF60EBF-BB0E-A13F-6F1D-8E03C5FC39A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30FFC6-DEA1-5FCD-0ABD-350186ADBF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3314701" cy="470898"/>
          </a:xfrm>
        </p:spPr>
        <p:txBody>
          <a:bodyPr/>
          <a:lstStyle/>
          <a:p>
            <a:r>
              <a:rPr lang="en-GB"/>
              <a:t>Contents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8AEA00-448F-1217-B10E-ABF6D402B4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5775" y="1411287"/>
            <a:ext cx="5099050" cy="463867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/>
              <a:t>Introduction text goes here and delete the bullet if not required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6B67F104-BCCD-4057-9F3C-70C29E057A5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06A2DFB-6B6C-4D18-9FE2-B8F776637D13}" type="datetime1">
              <a:rPr lang="en-US" smtClean="0"/>
              <a:t>2/27/2026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880D4C2-A728-3810-8EAF-6AC78A949BE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CB206C2-DFD0-9033-25AE-68BCB50C193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4A244641-8AF5-E5A2-18FB-105E0DDC42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9647" y="1411287"/>
            <a:ext cx="5610225" cy="4638675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1800"/>
            </a:lvl1pPr>
            <a:lvl2pPr marL="914400" indent="-457200">
              <a:defRPr sz="1600"/>
            </a:lvl2pPr>
            <a:lvl3pPr marL="914400" indent="-457200">
              <a:defRPr sz="1600"/>
            </a:lvl3pPr>
            <a:lvl4pPr marL="914400" indent="-457200">
              <a:defRPr sz="1400"/>
            </a:lvl4pPr>
            <a:lvl5pPr marL="914400" indent="-457200">
              <a:defRPr sz="1400"/>
            </a:lvl5pPr>
          </a:lstStyle>
          <a:p>
            <a:pPr lvl="0"/>
            <a:r>
              <a:rPr lang="en-IN"/>
              <a:t>Section header goes here and to insert page numbers use the tab button on the keyboard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6A947DDB-75DB-76B2-ADC5-D93B38D4183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777A9F83-CB8D-4479-6968-8B47D931EEB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6B1C04DF-19FD-1D5D-56C9-211BF50EB23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297F736-140F-E853-3848-EA573A1B3C5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4298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yellow circle&#10;&#10;Description automatically generated with medium confidence">
            <a:extLst>
              <a:ext uri="{FF2B5EF4-FFF2-40B4-BE49-F238E27FC236}">
                <a16:creationId xmlns:a16="http://schemas.microsoft.com/office/drawing/2014/main" id="{0CE0EE1C-69FD-A2A1-0E47-EEBF86AA51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F5E5-2571-45AC-B9B8-7B1941A26EA0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2016125"/>
            <a:ext cx="5610479" cy="4033837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9868" y="0"/>
            <a:ext cx="5842132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097C4A53-D484-0A91-32DE-DC7DFBC6D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9"/>
            <a:ext cx="5610479" cy="105747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martArt Placeholder 13">
            <a:extLst>
              <a:ext uri="{FF2B5EF4-FFF2-40B4-BE49-F238E27FC236}">
                <a16:creationId xmlns:a16="http://schemas.microsoft.com/office/drawing/2014/main" id="{7CC7DD02-31B9-871B-D392-67044008A7C6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7" name="SmartArt Placeholder 14">
            <a:extLst>
              <a:ext uri="{FF2B5EF4-FFF2-40B4-BE49-F238E27FC236}">
                <a16:creationId xmlns:a16="http://schemas.microsoft.com/office/drawing/2014/main" id="{F8BC9449-6E17-FDE5-FA92-7342C909AE74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253555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right light in the dark&#10;&#10;Description automatically generated">
            <a:extLst>
              <a:ext uri="{FF2B5EF4-FFF2-40B4-BE49-F238E27FC236}">
                <a16:creationId xmlns:a16="http://schemas.microsoft.com/office/drawing/2014/main" id="{C6893964-B096-BBF5-42BC-1EAE055022BA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B9199D71-1BDD-2925-CD92-9B0B3F8439E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756521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/>
              <a:t>0</a:t>
            </a:r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F8391354-FDE4-DE4D-8084-A61467B9F41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 flipH="1">
            <a:off x="2845421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/>
              <a:t>Agenda text goes here and delete the bullet if not required</a:t>
            </a:r>
            <a:endParaRPr lang="en-US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F575A1BC-5BD6-1793-C917-0720FC3DE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16419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/>
              <a:t>0</a:t>
            </a:r>
            <a:endParaRPr lang="en-US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CBCE1B-3F39-C7B5-CCE2-AE84242E774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 flipH="1">
            <a:off x="5205319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/>
              <a:t>Agenda text goes here and delete the bullet if not required</a:t>
            </a:r>
            <a:endParaRPr lang="en-US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814015C2-B8E4-B890-4CD0-F6A3A2052CA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565217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/>
              <a:t>Agenda text goes here and delete the bullet if not required</a:t>
            </a:r>
            <a:endParaRPr lang="en-US"/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37959C9A-F406-FB92-6FFF-08F42234C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36214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/>
              <a:t>0</a:t>
            </a:r>
            <a:endParaRPr lang="en-US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C6A6256-32C1-F83C-4A32-D674785CF1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925114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/>
              <a:t>Agenda text goes here and delete the bullet if not required</a:t>
            </a: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GB"/>
              <a:t>Agenda</a:t>
            </a:r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20A2165-CDB3-28AA-F42A-E5E3D72C14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6623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/>
              <a:t>0</a:t>
            </a:r>
            <a:endParaRPr lang="en-US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F78D4931-12A7-7D80-F380-EDF6BE10CA4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5523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/>
              <a:t>Agenda text goes here and delete the bullet if not required</a:t>
            </a:r>
            <a:endParaRPr lang="en-US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38D52684-7A0E-2BDF-C56C-F721FED04E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76317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/>
              <a:t>0</a:t>
            </a:r>
            <a:endParaRPr lang="en-US"/>
          </a:p>
        </p:txBody>
      </p:sp>
      <p:sp>
        <p:nvSpPr>
          <p:cNvPr id="36" name="SmartArt Placeholder 35">
            <a:extLst>
              <a:ext uri="{FF2B5EF4-FFF2-40B4-BE49-F238E27FC236}">
                <a16:creationId xmlns:a16="http://schemas.microsoft.com/office/drawing/2014/main" id="{6D23DAA3-59C7-A352-8728-D157F22D25EF}"/>
              </a:ext>
            </a:extLst>
          </p:cNvPr>
          <p:cNvSpPr>
            <a:spLocks noGrp="1"/>
          </p:cNvSpPr>
          <p:nvPr>
            <p:ph type="dgm" sz="quarter" idx="36" hasCustomPrompt="1"/>
          </p:nvPr>
        </p:nvSpPr>
        <p:spPr>
          <a:xfrm>
            <a:off x="2556050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  <p:sp>
        <p:nvSpPr>
          <p:cNvPr id="37" name="SmartArt Placeholder 35">
            <a:extLst>
              <a:ext uri="{FF2B5EF4-FFF2-40B4-BE49-F238E27FC236}">
                <a16:creationId xmlns:a16="http://schemas.microsoft.com/office/drawing/2014/main" id="{D33DFC67-321E-4CFE-436A-CF6FA96BA7E4}"/>
              </a:ext>
            </a:extLst>
          </p:cNvPr>
          <p:cNvSpPr>
            <a:spLocks noGrp="1"/>
          </p:cNvSpPr>
          <p:nvPr>
            <p:ph type="dgm" sz="quarter" idx="37" hasCustomPrompt="1"/>
          </p:nvPr>
        </p:nvSpPr>
        <p:spPr>
          <a:xfrm flipH="1">
            <a:off x="4915948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  <p:sp>
        <p:nvSpPr>
          <p:cNvPr id="38" name="SmartArt Placeholder 35">
            <a:extLst>
              <a:ext uri="{FF2B5EF4-FFF2-40B4-BE49-F238E27FC236}">
                <a16:creationId xmlns:a16="http://schemas.microsoft.com/office/drawing/2014/main" id="{A43CB924-4778-AEB3-1D6C-5B802CD043B0}"/>
              </a:ext>
            </a:extLst>
          </p:cNvPr>
          <p:cNvSpPr>
            <a:spLocks noGrp="1"/>
          </p:cNvSpPr>
          <p:nvPr>
            <p:ph type="dgm" sz="quarter" idx="38" hasCustomPrompt="1"/>
          </p:nvPr>
        </p:nvSpPr>
        <p:spPr>
          <a:xfrm>
            <a:off x="7275846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  <p:sp>
        <p:nvSpPr>
          <p:cNvPr id="39" name="SmartArt Placeholder 35">
            <a:extLst>
              <a:ext uri="{FF2B5EF4-FFF2-40B4-BE49-F238E27FC236}">
                <a16:creationId xmlns:a16="http://schemas.microsoft.com/office/drawing/2014/main" id="{225723D6-9330-76F1-3F3B-6A582AC1C154}"/>
              </a:ext>
            </a:extLst>
          </p:cNvPr>
          <p:cNvSpPr>
            <a:spLocks noGrp="1"/>
          </p:cNvSpPr>
          <p:nvPr>
            <p:ph type="dgm" sz="quarter" idx="39" hasCustomPrompt="1"/>
          </p:nvPr>
        </p:nvSpPr>
        <p:spPr>
          <a:xfrm>
            <a:off x="9635744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 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19C0555-55BD-32D2-B375-0C0BC6641F54}"/>
              </a:ext>
            </a:extLst>
          </p:cNvPr>
          <p:cNvSpPr>
            <a:spLocks noGrp="1"/>
          </p:cNvSpPr>
          <p:nvPr>
            <p:ph type="dt" sz="half" idx="40"/>
          </p:nvPr>
        </p:nvSpPr>
        <p:spPr/>
        <p:txBody>
          <a:bodyPr/>
          <a:lstStyle/>
          <a:p>
            <a:fld id="{DA23ABC7-F7D1-458D-8379-E93325B473CE}" type="datetime1">
              <a:rPr lang="en-US" smtClean="0"/>
              <a:t>2/27/2026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AA8F600-C044-B2C2-407F-BE157F6651C1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4E7CD09-1595-ACE1-D22D-0DB2944898EF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C73356B1-351A-A1D6-028F-C9736D731FF3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EE1F1DF-83E2-9910-8487-D0B14E0DA52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86EFBE9B-F67C-6359-549F-FC22A1C483D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AEDED04-6A1F-9E39-1C85-4BA396FAFF1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982410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C39DD3F9-9341-288C-0536-DED981D0E40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411287"/>
            <a:ext cx="11218863" cy="4638675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2006E5E-EB55-C43F-A9B4-8DABEB5C23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3FD8F32-F279-4432-8A58-F81E65857C65}" type="datetime1">
              <a:rPr lang="en-US" smtClean="0"/>
              <a:t>2/27/2026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45F7D0D-6905-1D3D-D30A-EBA5E1125C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7363F73-563F-BF23-4175-916ADF6ADD1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05920F1D-0D06-535C-A00E-C9CA8D25274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88A16D72-94EE-8CC0-084C-EB87F8781A1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E0BB2990-3047-821E-17D7-0DDDFF6CB30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D3AEE2A3-1722-B883-C7FC-01A81806B29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850199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BFF9BC5C-A44C-B902-3ACE-C29AC4CE3E4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411287"/>
            <a:ext cx="11218863" cy="4638675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81B29507-2BB1-EC71-EE9B-8A9EE3F01E0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6DF6730-D992-44FA-AE6C-4CBAE491A1A2}" type="datetime1">
              <a:rPr lang="en-US" smtClean="0"/>
              <a:t>2/27/2026</a:t>
            </a:fld>
            <a:endParaRPr lang="en-US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046374F-F6C3-5157-DBE0-F11F0D83F93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C71B9A51-27B6-2F80-3AE9-7FB15995610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2C0D9E54-A379-A966-154D-4362D29B3307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19CE3A53-E53C-AAAA-CD1C-C8F1C56FA3B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3FDBF06-36FA-A0E2-B3E6-78DF2439777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4168FE-6E03-EFEE-BF63-87C62DF46A2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23741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and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6086DA-FAB4-D672-5D3E-0B069D2B2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4BA46848-8969-3428-7E66-3827EB17DC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4959" y="4980757"/>
            <a:ext cx="3445104" cy="193899"/>
          </a:xfrm>
        </p:spPr>
        <p:txBody>
          <a:bodyPr>
            <a:sp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78B5CC24-699C-7858-0807-40619F0D53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4961" y="5184857"/>
            <a:ext cx="3445104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DFFEAF1E-587A-2BBD-24CD-BAC3592390EE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B4BF55FC-51F2-4183-8D9E-66AF05973F62}" type="datetime1">
              <a:rPr lang="en-US" smtClean="0"/>
              <a:t>2/27/2026</a:t>
            </a:fld>
            <a:endParaRPr lang="en-US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7C22E0FE-1715-0380-EFE7-5D520713B07F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5820BCA4-5D74-8EE6-4914-C7C86F87E3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E82A0447-0820-5F05-7D32-3BE15F19486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2884" y="358916"/>
            <a:ext cx="2023892" cy="1419083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9200" b="0" i="0">
                <a:solidFill>
                  <a:schemeClr val="tx2"/>
                </a:solidFill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/>
              <a:t>“</a:t>
            </a:r>
          </a:p>
        </p:txBody>
      </p:sp>
      <p:sp>
        <p:nvSpPr>
          <p:cNvPr id="5" name="Text Placeholder 23">
            <a:extLst>
              <a:ext uri="{FF2B5EF4-FFF2-40B4-BE49-F238E27FC236}">
                <a16:creationId xmlns:a16="http://schemas.microsoft.com/office/drawing/2014/main" id="{8A771E8A-8B2A-ED69-3AEC-E5AEDB16F0E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64959" y="1958113"/>
            <a:ext cx="7524979" cy="2721927"/>
          </a:xfrm>
        </p:spPr>
        <p:txBody>
          <a:bodyPr/>
          <a:lstStyle>
            <a:lvl1pPr marL="0" indent="0">
              <a:buNone/>
              <a:defRPr sz="4800" b="0" i="0"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/>
              <a:t>Quote goes here.</a:t>
            </a:r>
          </a:p>
        </p:txBody>
      </p:sp>
      <p:sp>
        <p:nvSpPr>
          <p:cNvPr id="15" name="SmartArt Placeholder 13">
            <a:extLst>
              <a:ext uri="{FF2B5EF4-FFF2-40B4-BE49-F238E27FC236}">
                <a16:creationId xmlns:a16="http://schemas.microsoft.com/office/drawing/2014/main" id="{C17B20F9-AA7C-A405-6236-9619CB287E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dgm" sz="quarter" idx="34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7" name="SmartArt Placeholder 14">
            <a:extLst>
              <a:ext uri="{FF2B5EF4-FFF2-40B4-BE49-F238E27FC236}">
                <a16:creationId xmlns:a16="http://schemas.microsoft.com/office/drawing/2014/main" id="{273647F7-B9AC-34AD-37A2-51B8AB0D581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05848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04648CD8-B307-812B-5BD0-91AA365C73D1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GB"/>
              <a:t>Click icon to add media</a:t>
            </a:r>
            <a:endParaRPr lang="en-US"/>
          </a:p>
        </p:txBody>
      </p:sp>
      <p:sp>
        <p:nvSpPr>
          <p:cNvPr id="4" name="Date Placeholder 8">
            <a:extLst>
              <a:ext uri="{FF2B5EF4-FFF2-40B4-BE49-F238E27FC236}">
                <a16:creationId xmlns:a16="http://schemas.microsoft.com/office/drawing/2014/main" id="{2B2A75B8-AC69-234D-6453-3F51196FB9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4845" y="6437115"/>
            <a:ext cx="1275686" cy="123111"/>
          </a:xfrm>
        </p:spPr>
        <p:txBody>
          <a:bodyPr/>
          <a:lstStyle/>
          <a:p>
            <a:fld id="{652BD6B2-147A-4042-9CBA-A712275A0170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D1F90C88-74CB-BCA1-B76D-286F3EBEE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0531" y="6437115"/>
            <a:ext cx="3825470" cy="123111"/>
          </a:xfrm>
        </p:spPr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10">
            <a:extLst>
              <a:ext uri="{FF2B5EF4-FFF2-40B4-BE49-F238E27FC236}">
                <a16:creationId xmlns:a16="http://schemas.microsoft.com/office/drawing/2014/main" id="{85104006-7F28-1301-537B-8A4422337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SmartArt Placeholder 13">
            <a:extLst>
              <a:ext uri="{FF2B5EF4-FFF2-40B4-BE49-F238E27FC236}">
                <a16:creationId xmlns:a16="http://schemas.microsoft.com/office/drawing/2014/main" id="{C1050600-C16E-B87E-A2FD-AE302C51009E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3" name="SmartArt Placeholder 14">
            <a:extLst>
              <a:ext uri="{FF2B5EF4-FFF2-40B4-BE49-F238E27FC236}">
                <a16:creationId xmlns:a16="http://schemas.microsoft.com/office/drawing/2014/main" id="{2358EBAA-AAE1-278D-A8F7-2D66E11CDE43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450805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580353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yellow circle&#10;&#10;Description automatically generated with medium confidence">
            <a:extLst>
              <a:ext uri="{FF2B5EF4-FFF2-40B4-BE49-F238E27FC236}">
                <a16:creationId xmlns:a16="http://schemas.microsoft.com/office/drawing/2014/main" id="{0CE0EE1C-69FD-A2A1-0E47-EEBF86AA51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04716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6" y="369888"/>
            <a:ext cx="11224800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1411287"/>
            <a:ext cx="11224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BEF5EE-C1B0-CB56-30BC-F2EA02D0DD7E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29FA99B0-B185-4307-B887-7F8CF6804B54}" type="datetime1">
              <a:rPr lang="en-US" smtClean="0"/>
              <a:t>2/27/2026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39B410-713F-D002-C7AD-50375ABC03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877F87-1E81-7C70-C23C-765CF083A38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Highlight line 1">
            <a:extLst>
              <a:ext uri="{FF2B5EF4-FFF2-40B4-BE49-F238E27FC236}">
                <a16:creationId xmlns:a16="http://schemas.microsoft.com/office/drawing/2014/main" id="{F851C8EF-1338-D82C-0A79-D82F19A8A652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3827" y="1209871"/>
            <a:ext cx="112248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863187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0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7884BD-C538-2E4C-E4FE-1C5F735638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70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DAE8-97B9-4DDA-8BE0-3FF4770DBD62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82DA146A-5709-F447-3346-204EE5B815A7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dirty="0"/>
            </a:lvl1pPr>
          </a:lstStyle>
          <a:p>
            <a:pPr marL="252000" lvl="0" indent="-252000"/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2296461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12686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39851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1AF14-C6B4-4285-8CCF-3C419E237BA8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DBBCF896-27E0-C01F-F29F-E119A69C26B8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dirty="0"/>
            </a:lvl1pPr>
          </a:lstStyle>
          <a:p>
            <a:pPr marL="252000" lvl="0" indent="-252000"/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30305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Background" descr="A blurry image of a rainbow&#10;&#10;Description automatically generated">
            <a:extLst>
              <a:ext uri="{FF2B5EF4-FFF2-40B4-BE49-F238E27FC236}">
                <a16:creationId xmlns:a16="http://schemas.microsoft.com/office/drawing/2014/main" id="{C586CC36-CAC3-0258-347D-5742F734B09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-1"/>
            <a:ext cx="12193200" cy="6861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7E0F-51BB-447A-A653-EE112BB6663D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B387BF89-2CF2-833C-F3D8-A6095E99E2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2523291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marL="252000" indent="0" algn="ctr">
              <a:buNone/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000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C808AA70-A8F5-B52B-A33E-3456242455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2096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000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9EACB69D-0795-B94F-58F7-2F354BB47D5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38670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000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A977ACC9-4278-37A3-C20C-7458A96B95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5523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4CDE11A7-CFD5-0BCE-E9EB-82E09616829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12096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53FBCF7B-885D-438B-8ADE-568707D41F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8670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D35D28B5-B927-1D64-2A2C-CAE9617F720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041E794A-5BA9-0AEB-B69E-BDD517FE038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47E89372-29EB-BAE0-BD25-5DCA52F7BAD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976A4CC0-A57B-68E6-0F76-F1A6D82EF66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51369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auto">
          <a:xfrm>
            <a:off x="485522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 hasCustomPrompt="1"/>
          </p:nvPr>
        </p:nvSpPr>
        <p:spPr bwMode="auto">
          <a:xfrm>
            <a:off x="4312222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 hasCustomPrompt="1"/>
          </p:nvPr>
        </p:nvSpPr>
        <p:spPr bwMode="auto">
          <a:xfrm>
            <a:off x="8138670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/>
              <a:t>Only one highlight line should appear. Delete the other two lines.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DA0C-E9BC-430A-9DDE-13AB788FFB64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E1FBA9F5-4E1E-7157-650F-920396E6BD16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775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9" name="Highlight line 2">
            <a:extLst>
              <a:ext uri="{FF2B5EF4-FFF2-40B4-BE49-F238E27FC236}">
                <a16:creationId xmlns:a16="http://schemas.microsoft.com/office/drawing/2014/main" id="{F0D5216F-CE4B-8B47-FCA1-EA9B01BBAD6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312222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0" name="Highlight line 3">
            <a:extLst>
              <a:ext uri="{FF2B5EF4-FFF2-40B4-BE49-F238E27FC236}">
                <a16:creationId xmlns:a16="http://schemas.microsoft.com/office/drawing/2014/main" id="{945CF969-2B44-5C5F-B1A2-132B74FE4B46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8138670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7337269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E54C0-FEB4-4E68-B7E6-3A51B7A35B54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2016125"/>
            <a:ext cx="5610479" cy="4033837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9868" y="0"/>
            <a:ext cx="5842132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097C4A53-D484-0A91-32DE-DC7DFBC6D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9"/>
            <a:ext cx="5610479" cy="105747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martArt Placeholder 13">
            <a:extLst>
              <a:ext uri="{FF2B5EF4-FFF2-40B4-BE49-F238E27FC236}">
                <a16:creationId xmlns:a16="http://schemas.microsoft.com/office/drawing/2014/main" id="{5E68C722-CAA8-3CF2-F9DD-E5B39ADB52BF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4" name="SmartArt Placeholder 14">
            <a:extLst>
              <a:ext uri="{FF2B5EF4-FFF2-40B4-BE49-F238E27FC236}">
                <a16:creationId xmlns:a16="http://schemas.microsoft.com/office/drawing/2014/main" id="{9FAE36C1-9D06-0B3F-8C2C-7956FDBBC48B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968199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6F7D4-1828-4DDC-BD1D-942FC01430A9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2523291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marL="252000" indent="0" algn="ctr">
              <a:buNone/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000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0886606-7F7C-229B-523F-A51D629D8F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2096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000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4DFDFED0-9426-6F78-EE09-B416D35596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38670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000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0D1CEB-1876-8DB7-6913-D6F96D953A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5523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344ED76-364E-1538-DFB0-B25FC3D75E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12096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CFE1354-17C3-F8BE-C22A-B4DC2FEEE4D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8670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Highlight line 1">
            <a:extLst>
              <a:ext uri="{FF2B5EF4-FFF2-40B4-BE49-F238E27FC236}">
                <a16:creationId xmlns:a16="http://schemas.microsoft.com/office/drawing/2014/main" id="{34F207C9-9A8B-EF87-98D3-1C82E5A73D92}"/>
              </a:ext>
            </a:extLst>
          </p:cNvPr>
          <p:cNvSpPr>
            <a:spLocks noGrp="1"/>
          </p:cNvSpPr>
          <p:nvPr>
            <p:ph type="dgm" sz="quarter" idx="19" hasCustomPrompt="1"/>
          </p:nvPr>
        </p:nvSpPr>
        <p:spPr>
          <a:xfrm>
            <a:off x="485523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4" name="Highlight line 2">
            <a:extLst>
              <a:ext uri="{FF2B5EF4-FFF2-40B4-BE49-F238E27FC236}">
                <a16:creationId xmlns:a16="http://schemas.microsoft.com/office/drawing/2014/main" id="{F2F8A8EF-34AC-8909-599F-945923D00AEF}"/>
              </a:ext>
            </a:extLst>
          </p:cNvPr>
          <p:cNvSpPr>
            <a:spLocks noGrp="1"/>
          </p:cNvSpPr>
          <p:nvPr>
            <p:ph type="dgm" sz="quarter" idx="20" hasCustomPrompt="1"/>
          </p:nvPr>
        </p:nvSpPr>
        <p:spPr>
          <a:xfrm>
            <a:off x="4312096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  <p:sp>
        <p:nvSpPr>
          <p:cNvPr id="15" name="Highlight line 3">
            <a:extLst>
              <a:ext uri="{FF2B5EF4-FFF2-40B4-BE49-F238E27FC236}">
                <a16:creationId xmlns:a16="http://schemas.microsoft.com/office/drawing/2014/main" id="{FAEBBCA3-F771-49F4-C4AD-11D468F96AB6}"/>
              </a:ext>
            </a:extLst>
          </p:cNvPr>
          <p:cNvSpPr>
            <a:spLocks noGrp="1"/>
          </p:cNvSpPr>
          <p:nvPr>
            <p:ph type="dgm" sz="quarter" idx="21" hasCustomPrompt="1"/>
          </p:nvPr>
        </p:nvSpPr>
        <p:spPr>
          <a:xfrm>
            <a:off x="8138670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2226850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62EF2-A7ED-47DD-B96B-7DFB283DF9C9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7AA8680C-DF0E-A59A-1D40-85E5B348B8F4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485524" y="1411287"/>
            <a:ext cx="8160263" cy="4638675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E85579B-86BF-EE24-023A-9F648CFE07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04632" y="1411287"/>
            <a:ext cx="2805238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003785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DF88-57BF-49A7-A911-39161F4A9B24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EC20394-F6AE-DC91-F7F3-91384D3756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8C26B76-6BF1-741E-77C9-1AE58FAA9D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523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B5250BC2-E0E2-741C-128C-67991E7FE3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78572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BAB1B720-8C35-31CC-E8BA-A24F76EC23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8572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A9756EF2-9996-0FB9-D7B0-C8F68A711B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1620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EBDC17D8-DC6B-1BF9-23DC-FF6D20C0FD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1620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FDE2BFA5-8DD3-AAE2-BA88-2C21E5EA382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4669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A6334C15-AC9A-3BC9-AC49-BB8588AC06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670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0BA6537A-D367-6DF9-2A2C-F0EF216DD53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323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1ABE1BD9-533C-1930-8960-4BAE5CA7463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80372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FFEBD01-EBC9-7BDA-3CC5-39B4C8203AA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3420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38869CAE-EFD2-4214-1658-F59F26B2225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66469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701710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ED536-E887-4CCE-B19E-511B6D507ACA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Highlight line 1">
            <a:extLst>
              <a:ext uri="{FF2B5EF4-FFF2-40B4-BE49-F238E27FC236}">
                <a16:creationId xmlns:a16="http://schemas.microsoft.com/office/drawing/2014/main" id="{D638E914-C7FD-199D-8EA9-54168F74DB4B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3756084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ou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BA77-DA35-4464-9F7B-7F2934A3F55E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05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Background" descr="A bright light in the dark&#10;&#10;Description automatically generated">
            <a:extLst>
              <a:ext uri="{FF2B5EF4-FFF2-40B4-BE49-F238E27FC236}">
                <a16:creationId xmlns:a16="http://schemas.microsoft.com/office/drawing/2014/main" id="{637E6C91-FD1F-3802-3EB8-7D594FFF353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7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4DCED-0DBB-457D-A20C-23B40B002B03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Media Placeholder 11">
            <a:extLst>
              <a:ext uri="{FF2B5EF4-FFF2-40B4-BE49-F238E27FC236}">
                <a16:creationId xmlns:a16="http://schemas.microsoft.com/office/drawing/2014/main" id="{B97339DA-6D1A-73DA-1D4D-62D37C6FF51E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483827" y="1411287"/>
            <a:ext cx="8160263" cy="4638675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E260C28-CF82-AB16-FC6C-EC53C01131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02936" y="1411287"/>
            <a:ext cx="2805238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6" name="Logo">
            <a:extLst>
              <a:ext uri="{FF2B5EF4-FFF2-40B4-BE49-F238E27FC236}">
                <a16:creationId xmlns:a16="http://schemas.microsoft.com/office/drawing/2014/main" id="{35A31772-E4C2-BB70-6831-1ABF28FD7A77}"/>
              </a:ext>
            </a:extLst>
          </p:cNvPr>
          <p:cNvGrpSpPr/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D57B9AE-D53A-D4F0-3B7F-B81EBF5E0085}"/>
                </a:ext>
              </a:extLst>
            </p:cNvPr>
            <p:cNvSpPr/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130E49FD-7AF1-7B62-0761-FF4FF1264371}"/>
                </a:ext>
              </a:extLst>
            </p:cNvPr>
            <p:cNvSpPr/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16E608EC-B7D8-A3B6-E4F4-28E79663F16F}"/>
                </a:ext>
              </a:extLst>
            </p:cNvPr>
            <p:cNvSpPr/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8758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yellow and black light&#10;&#10;Description automatically generated with medium confidence">
            <a:extLst>
              <a:ext uri="{FF2B5EF4-FFF2-40B4-BE49-F238E27FC236}">
                <a16:creationId xmlns:a16="http://schemas.microsoft.com/office/drawing/2014/main" id="{48DB6F09-4360-87F8-7045-768BF31446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200" cy="68586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0929-5949-4EB6-9189-DC8645E04D94}" type="datetime1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EC20394-F6AE-DC91-F7F3-91384D3756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136" y="4437064"/>
            <a:ext cx="2544933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8C26B76-6BF1-741E-77C9-1AE58FAA9D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136" y="5243516"/>
            <a:ext cx="2544932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B5250BC2-E0E2-741C-128C-67991E7FE3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78958" y="4437064"/>
            <a:ext cx="2544933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BAB1B720-8C35-31CC-E8BA-A24F76EC23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8958" y="5243516"/>
            <a:ext cx="2544932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A9756EF2-9996-0FB9-D7B0-C8F68A711B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2781" y="4437064"/>
            <a:ext cx="2544933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EBDC17D8-DC6B-1BF9-23DC-FF6D20C0FD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2781" y="5243516"/>
            <a:ext cx="2544932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FDE2BFA5-8DD3-AAE2-BA88-2C21E5EA382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6603" y="4437064"/>
            <a:ext cx="2544933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latin typeface="+mn-lt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A6334C15-AC9A-3BC9-AC49-BB8588AC06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6603" y="5243516"/>
            <a:ext cx="2544932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/>
              <a:t>Job title</a:t>
            </a:r>
            <a:endParaRPr lang="en-US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0BA6537A-D367-6DF9-2A2C-F0EF216DD53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6802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1ABE1BD9-533C-1930-8960-4BAE5CA7463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80625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FFEBD01-EBC9-7BDA-3CC5-39B4C8203AA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4448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38869CAE-EFD2-4214-1658-F59F26B2225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68270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13" name="Logo">
            <a:extLst>
              <a:ext uri="{FF2B5EF4-FFF2-40B4-BE49-F238E27FC236}">
                <a16:creationId xmlns:a16="http://schemas.microsoft.com/office/drawing/2014/main" id="{EB1712DB-44E3-F1E8-EE98-F386A5DBCFB5}"/>
              </a:ext>
            </a:extLst>
          </p:cNvPr>
          <p:cNvGrpSpPr/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2FA99ABD-7D1B-8F65-C9CB-2CBCEBD94E69}"/>
                </a:ext>
              </a:extLst>
            </p:cNvPr>
            <p:cNvSpPr/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025AE411-6530-3204-66E5-2472998CA5C4}"/>
                </a:ext>
              </a:extLst>
            </p:cNvPr>
            <p:cNvSpPr/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8FBCF87D-7239-07DB-2566-2B574AA52E9E}"/>
                </a:ext>
              </a:extLst>
            </p:cNvPr>
            <p:cNvSpPr/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4170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ack background with yellow and green light&#10;&#10;Description automatically generated">
            <a:extLst>
              <a:ext uri="{FF2B5EF4-FFF2-40B4-BE49-F238E27FC236}">
                <a16:creationId xmlns:a16="http://schemas.microsoft.com/office/drawing/2014/main" id="{E292F2D6-66C2-B22A-7FFF-05A7B35054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291FF-4B20-4E11-BD81-68CF223AE6E2}" type="datetime1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Logo">
            <a:extLst>
              <a:ext uri="{FF2B5EF4-FFF2-40B4-BE49-F238E27FC236}">
                <a16:creationId xmlns:a16="http://schemas.microsoft.com/office/drawing/2014/main" id="{D638B96B-B381-0A4A-9C03-FAEA8FCC0C3A}"/>
              </a:ext>
            </a:extLst>
          </p:cNvPr>
          <p:cNvGrpSpPr/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93FF753-4D01-4602-8217-3FFCC28BA2A1}"/>
                </a:ext>
              </a:extLst>
            </p:cNvPr>
            <p:cNvSpPr/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E36D5F7D-FB28-AFA3-2358-69211F54C147}"/>
                </a:ext>
              </a:extLst>
            </p:cNvPr>
            <p:cNvSpPr/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2505B87-640B-2273-C7C7-DB96614AC411}"/>
                </a:ext>
              </a:extLst>
            </p:cNvPr>
            <p:cNvSpPr/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6466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8.xml"/><Relationship Id="rId26" Type="http://schemas.openxmlformats.org/officeDocument/2006/relationships/slideLayout" Target="../slideLayouts/slideLayout56.xml"/><Relationship Id="rId3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51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25" Type="http://schemas.openxmlformats.org/officeDocument/2006/relationships/slideLayout" Target="../slideLayouts/slideLayout55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2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23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9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52.xml"/><Relationship Id="rId27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theme" Target="../theme/theme5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483827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First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1"/>
            <a:r>
              <a:rPr lang="en-US"/>
              <a:t>Second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2"/>
            <a:r>
              <a:rPr lang="en-US"/>
              <a:t>Third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18pt</a:t>
            </a:r>
            <a:endParaRPr lang="en-US"/>
          </a:p>
          <a:p>
            <a:pPr lvl="3"/>
            <a:r>
              <a:rPr lang="en-US"/>
              <a:t>Fourth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4"/>
            <a:r>
              <a:rPr lang="en-US"/>
              <a:t>Fifth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5"/>
            <a:r>
              <a:rPr lang="en-US"/>
              <a:t>Sixth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6"/>
            <a:r>
              <a:rPr lang="en-US"/>
              <a:t>Seventh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7"/>
            <a:r>
              <a:rPr lang="en-US"/>
              <a:t>Eighth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12pt</a:t>
            </a:r>
            <a:endParaRPr lang="en-US"/>
          </a:p>
          <a:p>
            <a:pPr lvl="8"/>
            <a:r>
              <a:rPr lang="en-US"/>
              <a:t>Nineth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24pt</a:t>
            </a:r>
            <a:r>
              <a:rPr lang="en-US"/>
              <a:t> for key pull out text</a:t>
            </a:r>
          </a:p>
        </p:txBody>
      </p:sp>
      <p:sp>
        <p:nvSpPr>
          <p:cNvPr id="21" name="Slide Number Placeholder">
            <a:extLst>
              <a:ext uri="{FF2B5EF4-FFF2-40B4-BE49-F238E27FC236}">
                <a16:creationId xmlns:a16="http://schemas.microsoft.com/office/drawing/2014/main" id="{3B540F9A-D485-4BD0-B905-41F8A52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9" name="Date Placeholder">
            <a:extLst>
              <a:ext uri="{FF2B5EF4-FFF2-40B4-BE49-F238E27FC236}">
                <a16:creationId xmlns:a16="http://schemas.microsoft.com/office/drawing/2014/main" id="{600772EA-C6B0-4F5D-AA59-01C0858EF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D35571C-79AE-4364-8711-229A3604333E}" type="datetime1">
              <a:rPr lang="en-US" smtClean="0"/>
              <a:t>2/27/2026</a:t>
            </a:fld>
            <a:endParaRPr lang="en-US"/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AC28FA70-87E4-49F4-AFDE-345AA28E0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  <p:grpSp>
        <p:nvGrpSpPr>
          <p:cNvPr id="6" name="Logo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Grp="1" noUngrp="1" noRot="1" noChangeAspect="1" noMove="1" noResize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3762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9" r:id="rId1"/>
    <p:sldLayoutId id="2147484006" r:id="rId2"/>
    <p:sldLayoutId id="2147484000" r:id="rId3"/>
    <p:sldLayoutId id="2147484042" r:id="rId4"/>
    <p:sldLayoutId id="2147483998" r:id="rId5"/>
    <p:sldLayoutId id="2147484043" r:id="rId6"/>
    <p:sldLayoutId id="2147484206" r:id="rId7"/>
    <p:sldLayoutId id="2147484161" r:id="rId8"/>
    <p:sldLayoutId id="2147483975" r:id="rId9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spcBef>
          <a:spcPts val="1200"/>
        </a:spcBef>
        <a:spcAft>
          <a:spcPts val="1200"/>
        </a:spcAft>
        <a:buClr>
          <a:schemeClr val="tx2"/>
        </a:buClr>
        <a:buFont typeface="Wingdings" pitchFamily="2" charset="2"/>
        <a:buNone/>
        <a:tabLst/>
        <a:defRPr sz="2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pos="302" userDrawn="1">
          <p15:clr>
            <a:srgbClr val="F26B43"/>
          </p15:clr>
        </p15:guide>
        <p15:guide id="47" pos="7378" userDrawn="1">
          <p15:clr>
            <a:srgbClr val="F26B43"/>
          </p15:clr>
        </p15:guide>
        <p15:guide id="55" orient="horz" pos="890" userDrawn="1">
          <p15:clr>
            <a:srgbClr val="F26B43"/>
          </p15:clr>
        </p15:guide>
        <p15:guide id="58" orient="horz" pos="527" userDrawn="1">
          <p15:clr>
            <a:srgbClr val="F26B43"/>
          </p15:clr>
        </p15:guide>
        <p15:guide id="78" orient="horz" pos="3838" userDrawn="1">
          <p15:clr>
            <a:srgbClr val="F26B43"/>
          </p15:clr>
        </p15:guide>
        <p15:guide id="79" orient="horz" pos="21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First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1"/>
            <a:r>
              <a:rPr lang="en-US"/>
              <a:t>Second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2"/>
            <a:r>
              <a:rPr lang="en-US"/>
              <a:t>Third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18pt</a:t>
            </a:r>
            <a:endParaRPr lang="en-US"/>
          </a:p>
          <a:p>
            <a:pPr lvl="3"/>
            <a:r>
              <a:rPr lang="en-US"/>
              <a:t>Fourth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4"/>
            <a:r>
              <a:rPr lang="en-US"/>
              <a:t>Fifth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5"/>
            <a:r>
              <a:rPr lang="en-US"/>
              <a:t>Sixth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6"/>
            <a:r>
              <a:rPr lang="en-US"/>
              <a:t>Seventh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7"/>
            <a:r>
              <a:rPr lang="en-US"/>
              <a:t>Eighth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12pt</a:t>
            </a:r>
            <a:endParaRPr lang="en-US"/>
          </a:p>
          <a:p>
            <a:pPr lvl="8"/>
            <a:r>
              <a:rPr lang="en-US"/>
              <a:t>Nineth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24pt</a:t>
            </a:r>
            <a:r>
              <a:rPr lang="en-US"/>
              <a:t> for key pull out text</a:t>
            </a:r>
          </a:p>
        </p:txBody>
      </p:sp>
      <p:sp>
        <p:nvSpPr>
          <p:cNvPr id="21" name="Slide Number Placeholder">
            <a:extLst>
              <a:ext uri="{FF2B5EF4-FFF2-40B4-BE49-F238E27FC236}">
                <a16:creationId xmlns:a16="http://schemas.microsoft.com/office/drawing/2014/main" id="{3B540F9A-D485-4BD0-B905-41F8A52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9" name="Date Placeholder">
            <a:extLst>
              <a:ext uri="{FF2B5EF4-FFF2-40B4-BE49-F238E27FC236}">
                <a16:creationId xmlns:a16="http://schemas.microsoft.com/office/drawing/2014/main" id="{600772EA-C6B0-4F5D-AA59-01C0858EF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871E53D-EDC0-4486-915E-BB4E0FAB6099}" type="datetime1">
              <a:rPr lang="en-US" smtClean="0"/>
              <a:t>2/27/2026</a:t>
            </a:fld>
            <a:endParaRPr lang="en-US"/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AC28FA70-87E4-49F4-AFDE-345AA28E0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  <p:grpSp>
        <p:nvGrpSpPr>
          <p:cNvPr id="6" name="Logo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Grp="1" noUngrp="1" noRot="1" noChangeAspect="1" noMove="1" noResize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1247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0" r:id="rId1"/>
    <p:sldLayoutId id="2147484121" r:id="rId2"/>
    <p:sldLayoutId id="2147484122" r:id="rId3"/>
    <p:sldLayoutId id="2147484123" r:id="rId4"/>
    <p:sldLayoutId id="2147484124" r:id="rId5"/>
    <p:sldLayoutId id="2147484125" r:id="rId6"/>
    <p:sldLayoutId id="2147484126" r:id="rId7"/>
    <p:sldLayoutId id="2147484127" r:id="rId8"/>
    <p:sldLayoutId id="2147484128" r:id="rId9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spcBef>
          <a:spcPts val="1200"/>
        </a:spcBef>
        <a:spcAft>
          <a:spcPts val="1200"/>
        </a:spcAft>
        <a:buClr>
          <a:schemeClr val="tx2"/>
        </a:buClr>
        <a:buFont typeface="Wingdings" pitchFamily="2" charset="2"/>
        <a:buNone/>
        <a:tabLst/>
        <a:defRPr sz="2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pos="302" userDrawn="1">
          <p15:clr>
            <a:srgbClr val="F26B43"/>
          </p15:clr>
        </p15:guide>
        <p15:guide id="52" orient="horz" pos="527" userDrawn="1">
          <p15:clr>
            <a:srgbClr val="F26B43"/>
          </p15:clr>
        </p15:guide>
        <p15:guide id="53" pos="7378" userDrawn="1">
          <p15:clr>
            <a:srgbClr val="F26B43"/>
          </p15:clr>
        </p15:guide>
        <p15:guide id="54" orient="horz" pos="3838" userDrawn="1">
          <p15:clr>
            <a:srgbClr val="F26B43"/>
          </p15:clr>
        </p15:guide>
        <p15:guide id="55" orient="horz" pos="890" userDrawn="1">
          <p15:clr>
            <a:srgbClr val="F26B43"/>
          </p15:clr>
        </p15:guide>
        <p15:guide id="56" orient="horz" pos="21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First level text style </a:t>
            </a:r>
            <a:r>
              <a:rPr lang="en-US" err="1"/>
              <a:t>EYInterstate</a:t>
            </a:r>
            <a:r>
              <a:rPr lang="en-US"/>
              <a:t> Light 16pt</a:t>
            </a:r>
          </a:p>
          <a:p>
            <a:pPr lvl="1"/>
            <a:r>
              <a:rPr lang="en-US"/>
              <a:t>Second level text style </a:t>
            </a:r>
            <a:r>
              <a:rPr lang="en-US" err="1"/>
              <a:t>EYInterstate</a:t>
            </a:r>
            <a:r>
              <a:rPr lang="en-US"/>
              <a:t> Light 16pt</a:t>
            </a:r>
          </a:p>
          <a:p>
            <a:pPr lvl="2"/>
            <a:r>
              <a:rPr lang="en-US"/>
              <a:t>Third level text style </a:t>
            </a:r>
            <a:r>
              <a:rPr lang="en-US" err="1"/>
              <a:t>EYInterstate</a:t>
            </a:r>
            <a:r>
              <a:rPr lang="en-US"/>
              <a:t> Light 14pt</a:t>
            </a:r>
          </a:p>
          <a:p>
            <a:pPr lvl="3"/>
            <a:r>
              <a:rPr lang="en-US"/>
              <a:t>Fourth level text style </a:t>
            </a:r>
            <a:r>
              <a:rPr lang="en-US" err="1"/>
              <a:t>EYInterstate</a:t>
            </a:r>
            <a:r>
              <a:rPr lang="en-US"/>
              <a:t> Light 14pt</a:t>
            </a:r>
          </a:p>
          <a:p>
            <a:pPr lvl="4"/>
            <a:r>
              <a:rPr lang="en-US"/>
              <a:t>Fifth level text style </a:t>
            </a:r>
            <a:r>
              <a:rPr lang="en-US" err="1"/>
              <a:t>EYInterstate</a:t>
            </a:r>
            <a:r>
              <a:rPr lang="en-US"/>
              <a:t> Light 12pt</a:t>
            </a:r>
          </a:p>
          <a:p>
            <a:pPr lvl="5"/>
            <a:r>
              <a:rPr lang="en-US"/>
              <a:t>Sixth level text style </a:t>
            </a:r>
            <a:r>
              <a:rPr lang="en-US" err="1"/>
              <a:t>EYInterstate</a:t>
            </a:r>
            <a:r>
              <a:rPr lang="en-US"/>
              <a:t> Light 12pt</a:t>
            </a:r>
          </a:p>
          <a:p>
            <a:pPr lvl="6"/>
            <a:r>
              <a:rPr lang="en-US"/>
              <a:t>Seventh level text style </a:t>
            </a:r>
            <a:r>
              <a:rPr lang="en-US" err="1"/>
              <a:t>EYInterstate</a:t>
            </a:r>
            <a:r>
              <a:rPr lang="en-US"/>
              <a:t> Light 11pt</a:t>
            </a:r>
          </a:p>
          <a:p>
            <a:pPr lvl="7"/>
            <a:r>
              <a:rPr lang="en-US"/>
              <a:t>Eighth level text style </a:t>
            </a:r>
            <a:r>
              <a:rPr lang="en-US" err="1"/>
              <a:t>EYInterstate</a:t>
            </a:r>
            <a:r>
              <a:rPr lang="en-US"/>
              <a:t> Light 10pt</a:t>
            </a:r>
          </a:p>
          <a:p>
            <a:pPr lvl="8"/>
            <a:r>
              <a:rPr lang="en-US"/>
              <a:t>Nineth level text style </a:t>
            </a:r>
            <a:r>
              <a:rPr lang="en-US" err="1"/>
              <a:t>EYInterstate</a:t>
            </a:r>
            <a:r>
              <a:rPr lang="en-US"/>
              <a:t> Light 20pt for key pull out text</a:t>
            </a:r>
          </a:p>
        </p:txBody>
      </p:sp>
      <p:sp>
        <p:nvSpPr>
          <p:cNvPr id="21" name="Slide Number Placeholder">
            <a:extLst>
              <a:ext uri="{FF2B5EF4-FFF2-40B4-BE49-F238E27FC236}">
                <a16:creationId xmlns:a16="http://schemas.microsoft.com/office/drawing/2014/main" id="{3B540F9A-D485-4BD0-B905-41F8A52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9" name="Date Placeholder">
            <a:extLst>
              <a:ext uri="{FF2B5EF4-FFF2-40B4-BE49-F238E27FC236}">
                <a16:creationId xmlns:a16="http://schemas.microsoft.com/office/drawing/2014/main" id="{600772EA-C6B0-4F5D-AA59-01C0858EF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57CFB5D-D3F0-49E7-BBF9-DF206229E077}" type="datetime1">
              <a:rPr lang="en-US" smtClean="0"/>
              <a:t>2/27/2026</a:t>
            </a:fld>
            <a:endParaRPr lang="en-US"/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AC28FA70-87E4-49F4-AFDE-345AA28E0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  <p:grpSp>
        <p:nvGrpSpPr>
          <p:cNvPr id="6" name="Logo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Grp="1" noUngrp="1" noRot="1" noChangeAspect="1" noMove="1" noResize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4229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6" r:id="rId1"/>
    <p:sldLayoutId id="2147484087" r:id="rId2"/>
    <p:sldLayoutId id="2147484088" r:id="rId3"/>
    <p:sldLayoutId id="2147484095" r:id="rId4"/>
    <p:sldLayoutId id="2147484099" r:id="rId5"/>
    <p:sldLayoutId id="2147484089" r:id="rId6"/>
    <p:sldLayoutId id="2147484090" r:id="rId7"/>
    <p:sldLayoutId id="2147484096" r:id="rId8"/>
    <p:sldLayoutId id="2147484097" r:id="rId9"/>
    <p:sldLayoutId id="2147484092" r:id="rId10"/>
    <p:sldLayoutId id="2147484100" r:id="rId11"/>
    <p:sldLayoutId id="2147484094" r:id="rId12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2400" b="1" i="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2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1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1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000" kern="1200">
          <a:solidFill>
            <a:schemeClr val="bg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spcBef>
          <a:spcPts val="1200"/>
        </a:spcBef>
        <a:spcAft>
          <a:spcPts val="1200"/>
        </a:spcAft>
        <a:buClr>
          <a:schemeClr val="tx2"/>
        </a:buClr>
        <a:buFont typeface="Wingdings" pitchFamily="2" charset="2"/>
        <a:buNone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3" pos="302" userDrawn="1">
          <p15:clr>
            <a:srgbClr val="F26B43"/>
          </p15:clr>
        </p15:guide>
        <p15:guide id="45" pos="7378" userDrawn="1">
          <p15:clr>
            <a:srgbClr val="F26B43"/>
          </p15:clr>
        </p15:guide>
        <p15:guide id="58" orient="horz" pos="663" userDrawn="1">
          <p15:clr>
            <a:srgbClr val="F26B43"/>
          </p15:clr>
        </p15:guide>
        <p15:guide id="59" orient="horz" pos="255" userDrawn="1">
          <p15:clr>
            <a:srgbClr val="F26B43"/>
          </p15:clr>
        </p15:guide>
        <p15:guide id="60" orient="horz" pos="890" userDrawn="1">
          <p15:clr>
            <a:srgbClr val="F26B43"/>
          </p15:clr>
        </p15:guide>
        <p15:guide id="61" orient="horz" pos="3838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First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1"/>
            <a:r>
              <a:rPr lang="en-US"/>
              <a:t>Second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2"/>
            <a:r>
              <a:rPr lang="en-US"/>
              <a:t>Third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18pt</a:t>
            </a:r>
            <a:endParaRPr lang="en-US"/>
          </a:p>
          <a:p>
            <a:pPr lvl="3"/>
            <a:r>
              <a:rPr lang="en-US"/>
              <a:t>Fourth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4"/>
            <a:r>
              <a:rPr lang="en-US"/>
              <a:t>Fifth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5"/>
            <a:r>
              <a:rPr lang="en-US"/>
              <a:t>Sixth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6"/>
            <a:r>
              <a:rPr lang="en-US"/>
              <a:t>Seventh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7"/>
            <a:r>
              <a:rPr lang="en-US"/>
              <a:t>Eighth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12pt</a:t>
            </a:r>
            <a:endParaRPr lang="en-US"/>
          </a:p>
          <a:p>
            <a:pPr lvl="8"/>
            <a:r>
              <a:rPr lang="en-US"/>
              <a:t>Nineth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12pt</a:t>
            </a:r>
            <a:endParaRPr lang="en-US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ED74E7B3-73BA-6CBF-F361-5C4836CC1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" name="Date Placeholder">
            <a:extLst>
              <a:ext uri="{FF2B5EF4-FFF2-40B4-BE49-F238E27FC236}">
                <a16:creationId xmlns:a16="http://schemas.microsoft.com/office/drawing/2014/main" id="{F72B6F9D-B29D-E927-36D7-47D672109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1B22532-B74A-42F2-AC78-F979D73BFCAB}" type="datetime1">
              <a:rPr lang="en-US" smtClean="0"/>
              <a:t>2/27/2026</a:t>
            </a:fld>
            <a:endParaRPr lang="en-US"/>
          </a:p>
        </p:txBody>
      </p:sp>
      <p:sp>
        <p:nvSpPr>
          <p:cNvPr id="15" name="Footer Placeholder">
            <a:extLst>
              <a:ext uri="{FF2B5EF4-FFF2-40B4-BE49-F238E27FC236}">
                <a16:creationId xmlns:a16="http://schemas.microsoft.com/office/drawing/2014/main" id="{F3C10C79-9BC5-0699-5C8C-F8347F4643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399062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8" r:id="rId3"/>
    <p:sldLayoutId id="2147484153" r:id="rId4"/>
    <p:sldLayoutId id="2147484154" r:id="rId5"/>
    <p:sldLayoutId id="2147484116" r:id="rId6"/>
    <p:sldLayoutId id="2147484117" r:id="rId7"/>
    <p:sldLayoutId id="2147484118" r:id="rId8"/>
    <p:sldLayoutId id="2147484111" r:id="rId9"/>
    <p:sldLayoutId id="2147484112" r:id="rId10"/>
    <p:sldLayoutId id="2147484113" r:id="rId11"/>
    <p:sldLayoutId id="2147484114" r:id="rId12"/>
    <p:sldLayoutId id="2147484079" r:id="rId13"/>
    <p:sldLayoutId id="2147484080" r:id="rId14"/>
    <p:sldLayoutId id="2147484082" r:id="rId15"/>
    <p:sldLayoutId id="2147484083" r:id="rId16"/>
    <p:sldLayoutId id="2147484081" r:id="rId17"/>
    <p:sldLayoutId id="2147484155" r:id="rId18"/>
    <p:sldLayoutId id="2147484004" r:id="rId19"/>
    <p:sldLayoutId id="2147483984" r:id="rId20"/>
    <p:sldLayoutId id="2147484041" r:id="rId21"/>
    <p:sldLayoutId id="2147484084" r:id="rId22"/>
    <p:sldLayoutId id="2147484028" r:id="rId23"/>
    <p:sldLayoutId id="2147484014" r:id="rId24"/>
    <p:sldLayoutId id="2147484019" r:id="rId25"/>
    <p:sldLayoutId id="2147484208" r:id="rId26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226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9" pos="7378" userDrawn="1">
          <p15:clr>
            <a:srgbClr val="F26B43"/>
          </p15:clr>
        </p15:guide>
        <p15:guide id="35" pos="302" userDrawn="1">
          <p15:clr>
            <a:srgbClr val="F26B43"/>
          </p15:clr>
        </p15:guide>
        <p15:guide id="36" orient="horz" pos="210" userDrawn="1">
          <p15:clr>
            <a:srgbClr val="F26B43"/>
          </p15:clr>
        </p15:guide>
        <p15:guide id="37" orient="horz" pos="527" userDrawn="1">
          <p15:clr>
            <a:srgbClr val="F26B43"/>
          </p15:clr>
        </p15:guide>
        <p15:guide id="38" orient="horz" pos="890" userDrawn="1">
          <p15:clr>
            <a:srgbClr val="F26B43"/>
          </p15:clr>
        </p15:guide>
        <p15:guide id="39" orient="horz" pos="3838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483827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483827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First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1"/>
            <a:r>
              <a:rPr lang="en-US"/>
              <a:t>Second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20pt</a:t>
            </a:r>
            <a:endParaRPr lang="en-US"/>
          </a:p>
          <a:p>
            <a:pPr lvl="2"/>
            <a:r>
              <a:rPr lang="en-US"/>
              <a:t>Third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18pt</a:t>
            </a:r>
            <a:endParaRPr lang="en-US"/>
          </a:p>
          <a:p>
            <a:pPr lvl="3"/>
            <a:r>
              <a:rPr lang="en-US"/>
              <a:t>Fourth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4"/>
            <a:r>
              <a:rPr lang="en-US"/>
              <a:t>Fifth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16pt</a:t>
            </a:r>
            <a:endParaRPr lang="en-US"/>
          </a:p>
          <a:p>
            <a:pPr lvl="5"/>
            <a:r>
              <a:rPr lang="en-US"/>
              <a:t>Sixth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6"/>
            <a:r>
              <a:rPr lang="en-US"/>
              <a:t>Seventh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14pt</a:t>
            </a:r>
            <a:endParaRPr lang="en-US"/>
          </a:p>
          <a:p>
            <a:pPr lvl="7"/>
            <a:r>
              <a:rPr lang="en-US"/>
              <a:t>Eighth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12pt</a:t>
            </a:r>
            <a:endParaRPr lang="en-US"/>
          </a:p>
          <a:p>
            <a:pPr lvl="8"/>
            <a:r>
              <a:rPr lang="en-US"/>
              <a:t>Nineth level text style </a:t>
            </a:r>
            <a:r>
              <a:rPr lang="en-US" err="1"/>
              <a:t>EYInterstate</a:t>
            </a:r>
            <a:r>
              <a:rPr lang="en-US"/>
              <a:t> Light </a:t>
            </a:r>
            <a:r>
              <a:rPr lang="en-US" err="1"/>
              <a:t>24pt</a:t>
            </a:r>
            <a:r>
              <a:rPr lang="en-US"/>
              <a:t> for key pull out text</a:t>
            </a:r>
          </a:p>
        </p:txBody>
      </p:sp>
      <p:sp>
        <p:nvSpPr>
          <p:cNvPr id="21" name="Slide Number Placeholder">
            <a:extLst>
              <a:ext uri="{FF2B5EF4-FFF2-40B4-BE49-F238E27FC236}">
                <a16:creationId xmlns:a16="http://schemas.microsoft.com/office/drawing/2014/main" id="{3B540F9A-D485-4BD0-B905-41F8A52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9" name="Date Placeholder">
            <a:extLst>
              <a:ext uri="{FF2B5EF4-FFF2-40B4-BE49-F238E27FC236}">
                <a16:creationId xmlns:a16="http://schemas.microsoft.com/office/drawing/2014/main" id="{600772EA-C6B0-4F5D-AA59-01C0858EF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3B11F7B5-681C-4BB6-A8CE-00D1E645A4C2}" type="datetime1">
              <a:rPr lang="en-US" smtClean="0"/>
              <a:t>2/27/2026</a:t>
            </a:fld>
            <a:endParaRPr lang="en-US"/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AC28FA70-87E4-49F4-AFDE-345AA28E0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  <p:grpSp>
        <p:nvGrpSpPr>
          <p:cNvPr id="6" name="Logo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Grp="1" noUngrp="1" noRot="1" noChangeAspect="1" noMove="1" noResize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147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0" r:id="rId1"/>
    <p:sldLayoutId id="2147484211" r:id="rId2"/>
    <p:sldLayoutId id="2147484212" r:id="rId3"/>
    <p:sldLayoutId id="2147484213" r:id="rId4"/>
    <p:sldLayoutId id="2147484214" r:id="rId5"/>
    <p:sldLayoutId id="2147484215" r:id="rId6"/>
    <p:sldLayoutId id="2147484216" r:id="rId7"/>
    <p:sldLayoutId id="2147484217" r:id="rId8"/>
    <p:sldLayoutId id="2147484218" r:id="rId9"/>
    <p:sldLayoutId id="2147484219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spcBef>
          <a:spcPts val="1200"/>
        </a:spcBef>
        <a:spcAft>
          <a:spcPts val="1200"/>
        </a:spcAft>
        <a:buClr>
          <a:schemeClr val="tx2"/>
        </a:buClr>
        <a:buFont typeface="Wingdings" pitchFamily="2" charset="2"/>
        <a:buNone/>
        <a:tabLst/>
        <a:defRPr sz="24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66" orient="horz" pos="550">
          <p15:clr>
            <a:srgbClr val="F26B43"/>
          </p15:clr>
        </p15:guide>
        <p15:guide id="67" orient="horz" pos="232">
          <p15:clr>
            <a:srgbClr val="F26B43"/>
          </p15:clr>
        </p15:guide>
        <p15:guide id="68" orient="horz" pos="3816">
          <p15:clr>
            <a:srgbClr val="F26B43"/>
          </p15:clr>
        </p15:guide>
        <p15:guide id="69" orient="horz" pos="89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utorialspoint.com/reactjs/reactjs_advantages_and_disadvantages.htm" TargetMode="External"/><Relationship Id="rId13" Type="http://schemas.openxmlformats.org/officeDocument/2006/relationships/hyperlink" Target="https://www.nihardaily.com/69-bootstrap-vs-tailwind-css-which-css-framework-to-choose-in-2025" TargetMode="External"/><Relationship Id="rId3" Type="http://schemas.openxmlformats.org/officeDocument/2006/relationships/hyperlink" Target="https://www.geeksforgeeks.org/css/tailwind-css/" TargetMode="External"/><Relationship Id="rId7" Type="http://schemas.openxmlformats.org/officeDocument/2006/relationships/hyperlink" Target="mailto:https://medium.com/@reactmasters.in/advantages-and-disadvantages-of-react-js-e6c80b25763b" TargetMode="External"/><Relationship Id="rId12" Type="http://schemas.openxmlformats.org/officeDocument/2006/relationships/hyperlink" Target="https://designrevision.com/blog/tailwind-vs-bootstrap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1.xml"/><Relationship Id="rId6" Type="http://schemas.openxmlformats.org/officeDocument/2006/relationships/hyperlink" Target="https://www.telerik.com/blogs/primer-tailwind-css-pros-cons-real-world-use-cases" TargetMode="External"/><Relationship Id="rId11" Type="http://schemas.openxmlformats.org/officeDocument/2006/relationships/hyperlink" Target="https://v0.rsbuild.dev/guide/faq/general" TargetMode="External"/><Relationship Id="rId5" Type="http://schemas.openxmlformats.org/officeDocument/2006/relationships/hyperlink" Target="https://medium.com/tailwindui/beginners-guide-to-tailwind-css-5cf374dd08aa" TargetMode="External"/><Relationship Id="rId10" Type="http://schemas.openxmlformats.org/officeDocument/2006/relationships/hyperlink" Target="https://webdesignerdepot.com/the-pros-and-cons-of-tailwind-css/" TargetMode="External"/><Relationship Id="rId4" Type="http://schemas.openxmlformats.org/officeDocument/2006/relationships/hyperlink" Target="https://www.geeksforgeeks.org/reactjs/how-react-works/" TargetMode="External"/><Relationship Id="rId9" Type="http://schemas.openxmlformats.org/officeDocument/2006/relationships/hyperlink" Target="https://medium.com/@mk01284740033/why-you-should-or-shouldnt-use-react-pros-and-cons-explained-630f8a8f4809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/downloa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881959-73E3-F474-EBD8-EA5C5D1B8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6641F1C-07DF-7F6B-24D9-621BD8249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Tech stacks, research on the standard practices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3B44F48-F5B1-E66D-16E8-DD8FA457E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01978"/>
            <a:ext cx="4742942" cy="1654043"/>
          </a:xfrm>
        </p:spPr>
        <p:txBody>
          <a:bodyPr/>
          <a:lstStyle/>
          <a:p>
            <a:r>
              <a:rPr lang="en-US">
                <a:latin typeface="EYInterstate Regular"/>
                <a:cs typeface="Arial"/>
              </a:rPr>
              <a:t>Understanding React, Tailwind </a:t>
            </a:r>
            <a:br>
              <a:rPr lang="en-US">
                <a:latin typeface="EYInterstate Regular"/>
                <a:cs typeface="Arial"/>
              </a:rPr>
            </a:br>
            <a:r>
              <a:rPr lang="en-US">
                <a:latin typeface="EYInterstate Regular"/>
                <a:cs typeface="Arial"/>
              </a:rPr>
              <a:t>(+</a:t>
            </a:r>
            <a:r>
              <a:rPr lang="en-US" err="1">
                <a:latin typeface="EYInterstate Regular"/>
                <a:cs typeface="Arial"/>
              </a:rPr>
              <a:t>RSBuild</a:t>
            </a:r>
            <a:r>
              <a:rPr lang="en-US">
                <a:latin typeface="EYInterstate Regular"/>
                <a:cs typeface="Arial"/>
              </a:rPr>
              <a:t>)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2682F-D620-3799-2FCF-B59C4458E5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Group A: Jie Hui and Yue Qin</a:t>
            </a:r>
          </a:p>
        </p:txBody>
      </p:sp>
    </p:spTree>
    <p:extLst>
      <p:ext uri="{BB962C8B-B14F-4D97-AF65-F5344CB8AC3E}">
        <p14:creationId xmlns:p14="http://schemas.microsoft.com/office/powerpoint/2010/main" val="4135984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D8D4E8-01AC-96AF-0D79-6A409FB05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BB2B832-5943-C609-4EEC-1DBDD9506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818" y="552240"/>
            <a:ext cx="11224347" cy="470898"/>
          </a:xfrm>
        </p:spPr>
        <p:txBody>
          <a:bodyPr/>
          <a:lstStyle/>
          <a:p>
            <a:r>
              <a:rPr lang="en-US" sz="4000">
                <a:solidFill>
                  <a:srgbClr val="FFE600"/>
                </a:solidFill>
                <a:cs typeface="Arial"/>
              </a:rPr>
              <a:t>Tailwind</a:t>
            </a:r>
            <a:endParaRPr lang="en-US" b="0">
              <a:solidFill>
                <a:srgbClr val="1A1A24"/>
              </a:solidFill>
              <a:cs typeface="Arial"/>
            </a:endParaRPr>
          </a:p>
          <a:p>
            <a:endParaRPr lang="en-US" b="0">
              <a:solidFill>
                <a:srgbClr val="1A1A24"/>
              </a:solidFill>
              <a:cs typeface="Arial"/>
            </a:endParaRPr>
          </a:p>
          <a:p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6EF1D39-7071-8F25-C542-455F79556CD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25263" y="1816863"/>
            <a:ext cx="5514951" cy="4681807"/>
          </a:xfrm>
        </p:spPr>
        <p:txBody>
          <a:bodyPr/>
          <a:lstStyle/>
          <a:p>
            <a:pPr marL="251460" indent="-251460"/>
            <a:r>
              <a:rPr lang="en-US" b="1"/>
              <a:t>Control over styling</a:t>
            </a:r>
          </a:p>
          <a:p>
            <a:pPr marL="251460" lvl="1" indent="0">
              <a:buNone/>
            </a:pPr>
            <a:r>
              <a:rPr lang="en-US"/>
              <a:t>It does not have a default theme to use like other CSS frameworks</a:t>
            </a:r>
          </a:p>
          <a:p>
            <a:pPr marL="251460" indent="-251460"/>
            <a:endParaRPr lang="en-US"/>
          </a:p>
          <a:p>
            <a:pPr marL="251460" indent="-251460"/>
            <a:r>
              <a:rPr lang="en-US" b="1"/>
              <a:t>Simplicity and speed</a:t>
            </a:r>
            <a:endParaRPr lang="en-US" b="1">
              <a:solidFill>
                <a:srgbClr val="1A1A24"/>
              </a:solidFill>
            </a:endParaRPr>
          </a:p>
          <a:p>
            <a:pPr marL="251460" lvl="1" indent="0">
              <a:buNone/>
            </a:pPr>
            <a:r>
              <a:rPr lang="en-US"/>
              <a:t>It offers thousands of built-in classes that do not require to create designs from scratch</a:t>
            </a:r>
          </a:p>
          <a:p>
            <a:pPr marL="251460" indent="-251460"/>
            <a:endParaRPr lang="en-US"/>
          </a:p>
          <a:p>
            <a:pPr marL="251460" indent="-251460"/>
            <a:r>
              <a:rPr lang="en-US" b="1"/>
              <a:t>Responsive design</a:t>
            </a:r>
          </a:p>
          <a:p>
            <a:pPr marL="251460" lvl="1" indent="0">
              <a:buNone/>
            </a:pPr>
            <a:r>
              <a:rPr lang="en-US"/>
              <a:t>It has its own responsive utilities to style elements for different screen sizes using simple modifier classes</a:t>
            </a:r>
          </a:p>
          <a:p>
            <a:pPr marL="251460" indent="-251460"/>
            <a:endParaRPr lang="en-US"/>
          </a:p>
          <a:p>
            <a:pPr marL="251460" indent="-251460"/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ADFB238-7C12-10C0-1027-57D1F81E936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71" y="1773730"/>
            <a:ext cx="5831252" cy="4724939"/>
          </a:xfrm>
        </p:spPr>
        <p:txBody>
          <a:bodyPr/>
          <a:lstStyle/>
          <a:p>
            <a:pPr marL="251460" indent="-251460"/>
            <a:r>
              <a:rPr lang="en-US" b="1"/>
              <a:t>Styling and HTML are mixed</a:t>
            </a:r>
          </a:p>
          <a:p>
            <a:pPr marL="0" indent="0">
              <a:buNone/>
            </a:pPr>
            <a:r>
              <a:rPr lang="en-US"/>
              <a:t>    Tailwind works differently than most CSS frameworks</a:t>
            </a:r>
          </a:p>
          <a:p>
            <a:pPr marL="0" indent="0">
              <a:buNone/>
            </a:pPr>
            <a:endParaRPr lang="en-US"/>
          </a:p>
          <a:p>
            <a:pPr marL="251460" indent="-251460"/>
            <a:r>
              <a:rPr lang="en-US" b="1"/>
              <a:t>Takes time to learn</a:t>
            </a:r>
          </a:p>
          <a:p>
            <a:pPr marL="0" indent="0">
              <a:buNone/>
            </a:pPr>
            <a:r>
              <a:rPr lang="en-US"/>
              <a:t>Due to the built-in classes, it can be a challenge</a:t>
            </a:r>
          </a:p>
          <a:p>
            <a:pPr marL="251460" indent="-251460"/>
            <a:endParaRPr lang="en-US"/>
          </a:p>
          <a:p>
            <a:pPr marL="251460" indent="-251460"/>
            <a:r>
              <a:rPr lang="en-US" b="1"/>
              <a:t>Lack of important components</a:t>
            </a:r>
          </a:p>
          <a:p>
            <a:pPr marL="0" indent="0">
              <a:buNone/>
            </a:pPr>
            <a:r>
              <a:rPr lang="en-US"/>
              <a:t>It does not have many significant styling components, and have to manually add features like headers, buttons, </a:t>
            </a:r>
            <a:r>
              <a:rPr lang="en-US" err="1"/>
              <a:t>etc</a:t>
            </a:r>
            <a:r>
              <a:rPr lang="en-US"/>
              <a:t> for web apps</a:t>
            </a:r>
          </a:p>
          <a:p>
            <a:pPr marL="251460" indent="-251460"/>
            <a:endParaRPr lang="en-US"/>
          </a:p>
          <a:p>
            <a:pPr marL="251460" indent="-25146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606F7E-DBA6-3204-1E3D-460C3A127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5375CA-7798-5813-84DE-A60FDE769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83265" y="6437115"/>
            <a:ext cx="3825470" cy="123111"/>
          </a:xfrm>
        </p:spPr>
        <p:txBody>
          <a:bodyPr/>
          <a:lstStyle/>
          <a:p>
            <a:pPr algn="ctr"/>
            <a:r>
              <a:rPr lang="en-US"/>
              <a:t>Understand React, Tailwind, RSBuild setup</a:t>
            </a:r>
            <a:endParaRPr lang="en-US">
              <a:solidFill>
                <a:srgbClr val="000000"/>
              </a:solidFill>
            </a:endParaRPr>
          </a:p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539349-675B-3D7E-9D9E-A5B7D438D15E}"/>
              </a:ext>
            </a:extLst>
          </p:cNvPr>
          <p:cNvSpPr txBox="1"/>
          <p:nvPr/>
        </p:nvSpPr>
        <p:spPr>
          <a:xfrm>
            <a:off x="6353071" y="1148202"/>
            <a:ext cx="60944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rgbClr val="FFE600"/>
                </a:solidFill>
                <a:cs typeface="Arial"/>
              </a:rPr>
              <a:t>Disadvantages</a:t>
            </a:r>
            <a:endParaRPr lang="en-MY" sz="2800" b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64B507-7391-48EC-9E10-1079817D62C6}"/>
              </a:ext>
            </a:extLst>
          </p:cNvPr>
          <p:cNvSpPr txBox="1"/>
          <p:nvPr/>
        </p:nvSpPr>
        <p:spPr>
          <a:xfrm>
            <a:off x="482131" y="1148202"/>
            <a:ext cx="60944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rgbClr val="FFE600"/>
                </a:solidFill>
                <a:cs typeface="Arial"/>
              </a:rPr>
              <a:t>Advantages</a:t>
            </a:r>
            <a:endParaRPr lang="en-MY" sz="2800" b="1"/>
          </a:p>
        </p:txBody>
      </p:sp>
      <p:pic>
        <p:nvPicPr>
          <p:cNvPr id="3" name="Picture 2" descr="&quot;Tailwind CSS Mark - CSS Framework Programmer Coder&quot; Poster for Sale by ...">
            <a:extLst>
              <a:ext uri="{FF2B5EF4-FFF2-40B4-BE49-F238E27FC236}">
                <a16:creationId xmlns:a16="http://schemas.microsoft.com/office/drawing/2014/main" id="{444400FE-741D-8AC0-620F-F6F406540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455" y="322652"/>
            <a:ext cx="841076" cy="92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165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BF36F-D916-94B2-945A-341418ED3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ADDEFDC-5B0D-A744-8749-989B14424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810" y="908720"/>
            <a:ext cx="7394575" cy="882530"/>
          </a:xfrm>
        </p:spPr>
        <p:txBody>
          <a:bodyPr/>
          <a:lstStyle/>
          <a:p>
            <a:r>
              <a:rPr lang="en-US" sz="4000">
                <a:solidFill>
                  <a:schemeClr val="tx2"/>
                </a:solidFill>
              </a:rPr>
              <a:t>Tailwind Setup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3E20FB9-A8F3-80D8-70CC-EC687428762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83265" y="6437115"/>
            <a:ext cx="3825470" cy="246221"/>
          </a:xfrm>
        </p:spPr>
        <p:txBody>
          <a:bodyPr/>
          <a:lstStyle/>
          <a:p>
            <a:pPr algn="ctr"/>
            <a:r>
              <a:rPr lang="en-US"/>
              <a:t>Understand React, Tailwind, RSBuild setup</a:t>
            </a:r>
            <a:endParaRPr lang="en-US">
              <a:solidFill>
                <a:srgbClr val="000000"/>
              </a:solidFill>
            </a:endParaRPr>
          </a:p>
          <a:p>
            <a:pPr algn="ctr"/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1411970-F9D8-3A5D-62C8-65A106FFC9D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1A27B6-B380-A7FA-F29E-FE5ABFF5A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128" y="1349985"/>
            <a:ext cx="4583832" cy="22919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C84FE5-6EF6-509B-2D4F-51FE182DDC19}"/>
              </a:ext>
            </a:extLst>
          </p:cNvPr>
          <p:cNvSpPr txBox="1">
            <a:spLocks/>
          </p:cNvSpPr>
          <p:nvPr/>
        </p:nvSpPr>
        <p:spPr>
          <a:xfrm>
            <a:off x="500152" y="1810005"/>
            <a:ext cx="6708994" cy="4053417"/>
          </a:xfrm>
          <a:prstGeom prst="rect">
            <a:avLst/>
          </a:prstGeom>
          <a:noFill/>
        </p:spPr>
        <p:txBody>
          <a:bodyPr wrap="square" lIns="0" tIns="36576" rIns="0" bIns="0" rtlCol="0" anchor="t">
            <a:spAutoFit/>
          </a:bodyPr>
          <a:lstStyle/>
          <a:p>
            <a:pPr lvl="0">
              <a:spcAft>
                <a:spcPts val="600"/>
              </a:spcAft>
              <a:buClr>
                <a:srgbClr val="FFD200"/>
              </a:buClr>
              <a:buSzPct val="70000"/>
              <a:defRPr/>
            </a:pPr>
            <a:r>
              <a:rPr lang="en-US" sz="1600" b="1" kern="0">
                <a:solidFill>
                  <a:srgbClr val="FFE600"/>
                </a:solidFill>
                <a:latin typeface="EYInterstate" panose="02000503020000020004" pitchFamily="2" charset="0"/>
                <a:cs typeface="Arial"/>
              </a:rPr>
              <a:t>In the Visual Studio Code Terminal</a:t>
            </a:r>
          </a:p>
          <a:p>
            <a:pPr>
              <a:buClr>
                <a:srgbClr val="FFD200"/>
              </a:buClr>
              <a:buSzPct val="70000"/>
              <a:defRPr/>
            </a:pPr>
            <a:r>
              <a:rPr lang="en-US" sz="1600" b="1" kern="0">
                <a:solidFill>
                  <a:srgbClr val="FFFFFF"/>
                </a:solidFill>
                <a:latin typeface="EYInterstate"/>
              </a:rPr>
              <a:t>Run</a:t>
            </a:r>
            <a:r>
              <a:rPr lang="en-US" sz="1600" kern="0">
                <a:solidFill>
                  <a:srgbClr val="FFFFFF"/>
                </a:solidFill>
                <a:latin typeface="EYInterstate"/>
              </a:rPr>
              <a:t>:</a:t>
            </a: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 typeface="+mj-lt"/>
              <a:buAutoNum type="arabicPeriod"/>
              <a:defRPr/>
            </a:pPr>
            <a:r>
              <a:rPr lang="en-US" sz="1600" kern="0" err="1">
                <a:solidFill>
                  <a:srgbClr val="FFFFFF"/>
                </a:solidFill>
                <a:latin typeface="EYInterstate"/>
              </a:rPr>
              <a:t>npm</a:t>
            </a:r>
            <a:r>
              <a:rPr lang="en-US" sz="1600" kern="0">
                <a:solidFill>
                  <a:srgbClr val="FFFFFF"/>
                </a:solidFill>
                <a:latin typeface="EYInterstate"/>
              </a:rPr>
              <a:t> install -D </a:t>
            </a:r>
            <a:r>
              <a:rPr lang="en-US" sz="1600" kern="0" err="1">
                <a:solidFill>
                  <a:srgbClr val="FFFFFF"/>
                </a:solidFill>
                <a:latin typeface="EYInterstate"/>
              </a:rPr>
              <a:t>tailwindcss</a:t>
            </a:r>
            <a:r>
              <a:rPr lang="en-US" sz="1600" kern="0">
                <a:solidFill>
                  <a:srgbClr val="FFFFFF"/>
                </a:solidFill>
                <a:latin typeface="EYInterstate"/>
              </a:rPr>
              <a:t> </a:t>
            </a:r>
            <a:r>
              <a:rPr lang="en-US" sz="1600" kern="0" err="1">
                <a:solidFill>
                  <a:srgbClr val="FFFFFF"/>
                </a:solidFill>
                <a:latin typeface="EYInterstate"/>
              </a:rPr>
              <a:t>postcss</a:t>
            </a:r>
            <a:r>
              <a:rPr lang="en-US" sz="1600" kern="0">
                <a:solidFill>
                  <a:srgbClr val="FFFFFF"/>
                </a:solidFill>
                <a:latin typeface="EYInterstate"/>
              </a:rPr>
              <a:t> </a:t>
            </a:r>
            <a:r>
              <a:rPr lang="en-US" sz="1600" kern="0" err="1">
                <a:solidFill>
                  <a:srgbClr val="FFFFFF"/>
                </a:solidFill>
                <a:latin typeface="EYInterstate"/>
              </a:rPr>
              <a:t>autoprefixer</a:t>
            </a:r>
            <a:endParaRPr lang="en-US" sz="1600" kern="0">
              <a:solidFill>
                <a:srgbClr val="FFFFFF"/>
              </a:solidFill>
              <a:latin typeface="EYInterstate"/>
            </a:endParaRPr>
          </a:p>
          <a:p>
            <a:pPr marL="342900" marR="0" indent="-34290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 typeface="+mj-lt"/>
              <a:buAutoNum type="arabicPeriod"/>
              <a:defRPr/>
            </a:pPr>
            <a:r>
              <a:rPr lang="en-US" sz="1600" kern="0" err="1">
                <a:solidFill>
                  <a:srgbClr val="FFFFFF"/>
                </a:solidFill>
                <a:latin typeface="EYInterstate"/>
              </a:rPr>
              <a:t>npx</a:t>
            </a:r>
            <a:r>
              <a:rPr lang="en-US" sz="1600" kern="0">
                <a:solidFill>
                  <a:srgbClr val="FFFFFF"/>
                </a:solidFill>
                <a:latin typeface="EYInterstate"/>
              </a:rPr>
              <a:t> </a:t>
            </a:r>
            <a:r>
              <a:rPr lang="en-US" sz="1600" kern="0" err="1">
                <a:solidFill>
                  <a:srgbClr val="FFFFFF"/>
                </a:solidFill>
                <a:latin typeface="EYInterstate"/>
              </a:rPr>
              <a:t>tailwindcss</a:t>
            </a:r>
            <a:r>
              <a:rPr lang="en-US" sz="1600" kern="0">
                <a:solidFill>
                  <a:srgbClr val="FFFFFF"/>
                </a:solidFill>
                <a:latin typeface="EYInterstate"/>
              </a:rPr>
              <a:t> </a:t>
            </a:r>
            <a:r>
              <a:rPr lang="en-US" sz="1600" kern="0" err="1">
                <a:solidFill>
                  <a:srgbClr val="FFFFFF"/>
                </a:solidFill>
                <a:latin typeface="EYInterstate"/>
              </a:rPr>
              <a:t>init</a:t>
            </a:r>
            <a:r>
              <a:rPr lang="en-US" sz="1600" kern="0">
                <a:solidFill>
                  <a:srgbClr val="FFFFFF"/>
                </a:solidFill>
                <a:latin typeface="EYInterstate"/>
              </a:rPr>
              <a:t> -p</a:t>
            </a: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>
              <a:buClr>
                <a:srgbClr val="FFD200"/>
              </a:buClr>
              <a:buSzPct val="70000"/>
              <a:defRPr/>
            </a:pP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rgbClr val="FFFFFF"/>
                </a:solidFill>
                <a:latin typeface="EYInterstate"/>
              </a:rPr>
              <a:t>Commands install Tailwind + build dependencies and generate:</a:t>
            </a:r>
          </a:p>
          <a:p>
            <a:pPr marL="342900" indent="-342900">
              <a:buClr>
                <a:srgbClr val="FFD200"/>
              </a:buClr>
              <a:buSzPct val="70000"/>
              <a:buAutoNum type="arabicPeriod"/>
              <a:defRPr/>
            </a:pPr>
            <a:r>
              <a:rPr lang="en-US" sz="1600" kern="0">
                <a:solidFill>
                  <a:srgbClr val="FFFFFF"/>
                </a:solidFill>
                <a:latin typeface="EYInterstate"/>
              </a:rPr>
              <a:t>tailwind.config.js (customize design system)</a:t>
            </a: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 marL="342900" indent="-342900">
              <a:buClr>
                <a:srgbClr val="FFD200"/>
              </a:buClr>
              <a:buSzPct val="70000"/>
              <a:buAutoNum type="arabicPeriod"/>
              <a:defRPr/>
            </a:pPr>
            <a:r>
              <a:rPr lang="en-US" sz="1600" kern="0" err="1">
                <a:solidFill>
                  <a:srgbClr val="FFFFFF"/>
                </a:solidFill>
                <a:latin typeface="EYInterstate"/>
              </a:rPr>
              <a:t>postcss.config</a:t>
            </a:r>
            <a:r>
              <a:rPr lang="en-US" sz="1600" kern="0">
                <a:solidFill>
                  <a:srgbClr val="FFFFFF"/>
                </a:solidFill>
                <a:latin typeface="EYInterstate"/>
              </a:rPr>
              <a:t> (integrates tailwind into build process)</a:t>
            </a: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600" kern="0">
              <a:solidFill>
                <a:srgbClr val="FFE600"/>
              </a:solidFill>
              <a:latin typeface="EYInterstate" panose="02000503020000020004" pitchFamily="2" charset="0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chemeClr val="bg1"/>
                </a:solidFill>
                <a:latin typeface="EYInterstate" panose="02000503020000020004" pitchFamily="2" charset="0"/>
              </a:rPr>
              <a:t>In tailwind.config.js, set content paths:"./index.html", "./</a:t>
            </a:r>
            <a:r>
              <a:rPr lang="en-US" sz="1600" kern="0" err="1">
                <a:solidFill>
                  <a:schemeClr val="bg1"/>
                </a:solidFill>
                <a:latin typeface="EYInterstate" panose="02000503020000020004" pitchFamily="2" charset="0"/>
              </a:rPr>
              <a:t>src</a:t>
            </a:r>
            <a:r>
              <a:rPr lang="en-US" sz="1600" kern="0">
                <a:solidFill>
                  <a:schemeClr val="bg1"/>
                </a:solidFill>
                <a:latin typeface="EYInterstate" panose="02000503020000020004" pitchFamily="2" charset="0"/>
              </a:rPr>
              <a:t>/**/*.{</a:t>
            </a:r>
            <a:r>
              <a:rPr lang="en-US" sz="1600" kern="0" err="1">
                <a:solidFill>
                  <a:schemeClr val="bg1"/>
                </a:solidFill>
                <a:latin typeface="EYInterstate" panose="02000503020000020004" pitchFamily="2" charset="0"/>
              </a:rPr>
              <a:t>js,ts,jsx,tsx</a:t>
            </a:r>
            <a:r>
              <a:rPr lang="en-US" sz="1600" kern="0">
                <a:solidFill>
                  <a:schemeClr val="bg1"/>
                </a:solidFill>
                <a:latin typeface="EYInterstate" panose="02000503020000020004" pitchFamily="2" charset="0"/>
              </a:rPr>
              <a:t>}“</a:t>
            </a: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600" kern="0">
              <a:solidFill>
                <a:schemeClr val="bg1"/>
              </a:solidFill>
              <a:latin typeface="EYInterstate" panose="02000503020000020004" pitchFamily="2" charset="0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chemeClr val="bg1"/>
                </a:solidFill>
                <a:latin typeface="EYInterstate" panose="02000503020000020004" pitchFamily="2" charset="0"/>
              </a:rPr>
              <a:t>Add Tailwind directives to your main CSS file:</a:t>
            </a: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chemeClr val="bg1"/>
                </a:solidFill>
                <a:latin typeface="EYInterstate" panose="02000503020000020004" pitchFamily="2" charset="0"/>
              </a:rPr>
              <a:t>@tailwind base;</a:t>
            </a: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chemeClr val="bg1"/>
                </a:solidFill>
                <a:latin typeface="EYInterstate" panose="02000503020000020004" pitchFamily="2" charset="0"/>
              </a:rPr>
              <a:t>@tailwind components;</a:t>
            </a: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chemeClr val="bg1"/>
                </a:solidFill>
                <a:latin typeface="EYInterstate" panose="02000503020000020004" pitchFamily="2" charset="0"/>
              </a:rPr>
              <a:t>@tailwind utilities;</a:t>
            </a:r>
          </a:p>
        </p:txBody>
      </p:sp>
    </p:spTree>
    <p:extLst>
      <p:ext uri="{BB962C8B-B14F-4D97-AF65-F5344CB8AC3E}">
        <p14:creationId xmlns:p14="http://schemas.microsoft.com/office/powerpoint/2010/main" val="1785023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5550A6-F2A0-3EF3-D5CE-A3A56BD2E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D7004CF-0A6E-3590-B1F4-65AB27BB7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6" y="1857408"/>
            <a:ext cx="11224347" cy="470898"/>
          </a:xfrm>
        </p:spPr>
        <p:txBody>
          <a:bodyPr/>
          <a:lstStyle/>
          <a:p>
            <a:r>
              <a:rPr lang="en-US" sz="2800">
                <a:solidFill>
                  <a:srgbClr val="FFE600"/>
                </a:solidFill>
                <a:latin typeface="EYInterstate Regular"/>
                <a:cs typeface="Arial"/>
              </a:rPr>
              <a:t>What is </a:t>
            </a:r>
            <a:r>
              <a:rPr lang="en-US" sz="2800" err="1">
                <a:solidFill>
                  <a:srgbClr val="FFE600"/>
                </a:solidFill>
                <a:latin typeface="EYInterstate Regular"/>
                <a:cs typeface="Arial"/>
              </a:rPr>
              <a:t>RsBuild</a:t>
            </a:r>
            <a:r>
              <a:rPr lang="en-US" sz="2800">
                <a:solidFill>
                  <a:srgbClr val="FFE600"/>
                </a:solidFill>
                <a:latin typeface="EYInterstate Regular"/>
                <a:cs typeface="Arial"/>
              </a:rPr>
              <a:t>?</a:t>
            </a:r>
            <a:endParaRPr lang="en-US" sz="280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0320209-C402-116A-34DF-70C081DBF96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05810" y="2417320"/>
            <a:ext cx="10925438" cy="970956"/>
          </a:xfrm>
        </p:spPr>
        <p:txBody>
          <a:bodyPr/>
          <a:lstStyle/>
          <a:p>
            <a:pPr marL="251460" indent="-251460"/>
            <a:r>
              <a:rPr lang="en-US" err="1"/>
              <a:t>RsBuild</a:t>
            </a:r>
            <a:r>
              <a:rPr lang="en-US"/>
              <a:t> is a fast, modern build tool built on top of </a:t>
            </a:r>
            <a:r>
              <a:rPr lang="en-US" err="1"/>
              <a:t>Rspack</a:t>
            </a:r>
            <a:r>
              <a:rPr lang="en-US"/>
              <a:t>—a super‑fast Rust‑based bundler</a:t>
            </a:r>
          </a:p>
          <a:p>
            <a:pPr marL="251460" indent="-251460"/>
            <a:r>
              <a:rPr lang="en-US"/>
              <a:t>Provide developers with easy way to set up web projects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5B4D72-8F6A-9F80-5F69-F441ADAFDB7A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183265" y="6437115"/>
            <a:ext cx="3825470" cy="123111"/>
          </a:xfrm>
        </p:spPr>
        <p:txBody>
          <a:bodyPr/>
          <a:lstStyle/>
          <a:p>
            <a:pPr algn="ctr"/>
            <a:r>
              <a:rPr lang="en-US"/>
              <a:t>Understand React, Tailwind, RSBuild setup</a:t>
            </a:r>
            <a:endParaRPr lang="en-US">
              <a:solidFill>
                <a:srgbClr val="000000"/>
              </a:solidFill>
            </a:endParaRPr>
          </a:p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0F0BFD-816F-685E-A9DE-ABAB65DF0B8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2" name="Picture 1" descr="A cartoon of a crab with a camera&#10;&#10;AI-generated content may be incorrect.">
            <a:extLst>
              <a:ext uri="{FF2B5EF4-FFF2-40B4-BE49-F238E27FC236}">
                <a16:creationId xmlns:a16="http://schemas.microsoft.com/office/drawing/2014/main" id="{E811FCD1-C52A-A0E6-9C92-6F6C1B9F1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969" y="725696"/>
            <a:ext cx="940143" cy="840191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9FD49F4D-6F83-0858-8049-D8EC2B251B6E}"/>
              </a:ext>
            </a:extLst>
          </p:cNvPr>
          <p:cNvSpPr txBox="1">
            <a:spLocks/>
          </p:cNvSpPr>
          <p:nvPr/>
        </p:nvSpPr>
        <p:spPr>
          <a:xfrm>
            <a:off x="505810" y="908720"/>
            <a:ext cx="7394575" cy="8825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sz="4000" err="1"/>
              <a:t>RsBuild</a:t>
            </a:r>
            <a:r>
              <a:rPr lang="en-US" sz="4000"/>
              <a:t> Overview</a:t>
            </a:r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BA65808A-570A-5683-3669-E1025480A2F6}"/>
              </a:ext>
            </a:extLst>
          </p:cNvPr>
          <p:cNvSpPr txBox="1">
            <a:spLocks/>
          </p:cNvSpPr>
          <p:nvPr/>
        </p:nvSpPr>
        <p:spPr>
          <a:xfrm>
            <a:off x="505810" y="3610205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sz="2800" err="1">
                <a:solidFill>
                  <a:srgbClr val="FFE600"/>
                </a:solidFill>
                <a:latin typeface="EYInterstate Regular"/>
                <a:cs typeface="Arial"/>
              </a:rPr>
              <a:t>RsBuild</a:t>
            </a:r>
            <a:r>
              <a:rPr lang="en-US" sz="2800">
                <a:solidFill>
                  <a:srgbClr val="FFE600"/>
                </a:solidFill>
                <a:latin typeface="EYInterstate Regular"/>
                <a:cs typeface="Arial"/>
              </a:rPr>
              <a:t> Setup</a:t>
            </a:r>
            <a:endParaRPr lang="en-US" sz="2800"/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86F4FF0E-108C-5438-1274-2C488CDE68EA}"/>
              </a:ext>
            </a:extLst>
          </p:cNvPr>
          <p:cNvSpPr txBox="1">
            <a:spLocks/>
          </p:cNvSpPr>
          <p:nvPr/>
        </p:nvSpPr>
        <p:spPr>
          <a:xfrm>
            <a:off x="511639" y="4100494"/>
            <a:ext cx="10939815" cy="145978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52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Clr>
                <a:schemeClr val="tx2"/>
              </a:buClr>
              <a:buFont typeface="Wingdings" pitchFamily="2" charset="2"/>
              <a:buNone/>
              <a:tabLst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Clr>
                <a:srgbClr val="FFD200"/>
              </a:buClr>
              <a:buSzPct val="70000"/>
              <a:buNone/>
              <a:defRPr/>
            </a:pPr>
            <a:r>
              <a:rPr lang="en-US" sz="1600" b="1" kern="0">
                <a:solidFill>
                  <a:srgbClr val="FFE600"/>
                </a:solidFill>
                <a:latin typeface="EYInterstate" panose="02000503020000020004" pitchFamily="2" charset="0"/>
                <a:cs typeface="Arial"/>
              </a:rPr>
              <a:t>In the Visual Studio Code Terminal</a:t>
            </a: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  <a:cs typeface="Arial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rgbClr val="FFFFFF"/>
                </a:solidFill>
                <a:latin typeface="EYInterstate" panose="02000503020000020004" pitchFamily="2" charset="0"/>
              </a:rPr>
              <a:t>Run: </a:t>
            </a:r>
            <a:r>
              <a:rPr lang="en-US" sz="1600" kern="0" err="1">
                <a:solidFill>
                  <a:srgbClr val="FFFFFF"/>
                </a:solidFill>
                <a:latin typeface="EYInterstate"/>
              </a:rPr>
              <a:t>npm</a:t>
            </a:r>
            <a:r>
              <a:rPr lang="en-US" sz="1600" kern="0">
                <a:solidFill>
                  <a:srgbClr val="FFFFFF"/>
                </a:solidFill>
                <a:latin typeface="EYInterstate"/>
              </a:rPr>
              <a:t> install -D @rsbuild/core @rsbuild/plugin-react</a:t>
            </a:r>
            <a:endParaRPr lang="en-US" sz="1600">
              <a:latin typeface="EYInterstate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rgbClr val="FFFFFF"/>
                </a:solidFill>
                <a:latin typeface="EYInterstate"/>
              </a:rPr>
              <a:t>Command installs </a:t>
            </a:r>
            <a:r>
              <a:rPr lang="en-US" sz="1600" kern="0" err="1">
                <a:solidFill>
                  <a:srgbClr val="FFFFFF"/>
                </a:solidFill>
                <a:latin typeface="EYInterstate"/>
              </a:rPr>
              <a:t>RsBuild</a:t>
            </a:r>
            <a:endParaRPr lang="en-US" sz="1600" kern="0">
              <a:solidFill>
                <a:srgbClr val="FFFFFF"/>
              </a:solidFill>
              <a:latin typeface="EYInterstate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rgbClr val="FFFFFF"/>
                </a:solidFill>
                <a:latin typeface="EYInterstate"/>
              </a:rPr>
              <a:t>Create a file named rsbuild.config.js</a:t>
            </a: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rgbClr val="FFFFFF"/>
                </a:solidFill>
                <a:latin typeface="EYInterstate"/>
              </a:rPr>
              <a:t>Add simple setup configuration</a:t>
            </a: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600"/>
          </a:p>
        </p:txBody>
      </p:sp>
      <p:pic>
        <p:nvPicPr>
          <p:cNvPr id="14" name="Picture 13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77BEABAF-69B7-0BF4-737E-EDE4D332C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099" y="3792886"/>
            <a:ext cx="5176030" cy="175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109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5C8D3-A44C-3558-BE60-E6512FA17F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3987C04-8F5E-CF1B-EFDC-634DECFF3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solidFill>
                  <a:srgbClr val="FFE600"/>
                </a:solidFill>
                <a:cs typeface="Arial"/>
              </a:rPr>
              <a:t>Tailwind        VS. Bootstrap</a:t>
            </a:r>
          </a:p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C8C76E-028A-E8CA-7E6E-C6C1C2DC154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183265" y="6437115"/>
            <a:ext cx="3825470" cy="123111"/>
          </a:xfrm>
        </p:spPr>
        <p:txBody>
          <a:bodyPr/>
          <a:lstStyle/>
          <a:p>
            <a:pPr algn="ctr"/>
            <a:r>
              <a:rPr lang="en-US"/>
              <a:t>Understand React, Tailwind, RSBuild setup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11805-B6DC-CA82-0117-701FC67D6FE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id="{0CE20F89-89FF-D75D-0A8C-327F37E36911}"/>
              </a:ext>
            </a:extLst>
          </p:cNvPr>
          <p:cNvSpPr txBox="1">
            <a:spLocks/>
          </p:cNvSpPr>
          <p:nvPr/>
        </p:nvSpPr>
        <p:spPr>
          <a:xfrm>
            <a:off x="6311854" y="1522614"/>
            <a:ext cx="5356800" cy="537191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52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Clr>
                <a:schemeClr val="tx2"/>
              </a:buClr>
              <a:buFont typeface="Wingdings" pitchFamily="2" charset="2"/>
              <a:buNone/>
              <a:tabLst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1460" indent="-251460"/>
            <a:r>
              <a:rPr lang="en-US"/>
              <a:t>Provides pre‑styled, ready‑to‑use UI components (buttons, navbars, cards, etc.).</a:t>
            </a:r>
          </a:p>
          <a:p>
            <a:pPr marL="251460" indent="-251460"/>
            <a:r>
              <a:rPr lang="en-US"/>
              <a:t>Developers can apply these classes directly to HTML elements without writing custom CSS</a:t>
            </a:r>
          </a:p>
          <a:p>
            <a:pPr marL="251460" indent="-251460"/>
            <a:r>
              <a:rPr lang="en-US"/>
              <a:t>Example:</a:t>
            </a:r>
          </a:p>
          <a:p>
            <a:pPr marL="0" indent="0">
              <a:buNone/>
            </a:pPr>
            <a:r>
              <a:rPr lang="en-US" sz="1500">
                <a:solidFill>
                  <a:srgbClr val="999999"/>
                </a:solidFill>
                <a:latin typeface="Consolas"/>
              </a:rPr>
              <a:t>&lt;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div</a:t>
            </a:r>
            <a:r>
              <a:rPr lang="en-US" sz="1500">
                <a:solidFill>
                  <a:srgbClr val="990055"/>
                </a:solidFill>
                <a:latin typeface="Consolas"/>
              </a:rPr>
              <a:t> </a:t>
            </a:r>
            <a:r>
              <a:rPr lang="en-US" sz="1500">
                <a:solidFill>
                  <a:srgbClr val="669900"/>
                </a:solidFill>
                <a:latin typeface="Consolas"/>
              </a:rPr>
              <a:t>class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="</a:t>
            </a:r>
            <a:r>
              <a:rPr lang="en-US" sz="1500">
                <a:solidFill>
                  <a:srgbClr val="0077AA"/>
                </a:solidFill>
                <a:latin typeface="Consolas"/>
              </a:rPr>
              <a:t>card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"&gt;</a:t>
            </a:r>
            <a:r>
              <a:rPr lang="en-US" sz="1500">
                <a:solidFill>
                  <a:srgbClr val="000000"/>
                </a:solidFill>
                <a:latin typeface="Consolas"/>
              </a:rPr>
              <a:t>
  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div</a:t>
            </a:r>
            <a:r>
              <a:rPr lang="en-US" sz="1500">
                <a:solidFill>
                  <a:srgbClr val="990055"/>
                </a:solidFill>
                <a:latin typeface="Consolas"/>
              </a:rPr>
              <a:t> </a:t>
            </a:r>
            <a:r>
              <a:rPr lang="en-US" sz="1500">
                <a:solidFill>
                  <a:srgbClr val="669900"/>
                </a:solidFill>
                <a:latin typeface="Consolas"/>
              </a:rPr>
              <a:t>class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="</a:t>
            </a:r>
            <a:r>
              <a:rPr lang="en-US" sz="1500">
                <a:solidFill>
                  <a:srgbClr val="0077AA"/>
                </a:solidFill>
                <a:latin typeface="Consolas"/>
              </a:rPr>
              <a:t>card-body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"&gt;</a:t>
            </a:r>
            <a:r>
              <a:rPr lang="en-US" sz="1500">
                <a:solidFill>
                  <a:srgbClr val="000000"/>
                </a:solidFill>
                <a:latin typeface="Consolas"/>
              </a:rPr>
              <a:t>
    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h5</a:t>
            </a:r>
            <a:r>
              <a:rPr lang="en-US" sz="1500">
                <a:solidFill>
                  <a:srgbClr val="990055"/>
                </a:solidFill>
                <a:latin typeface="Consolas"/>
              </a:rPr>
              <a:t> </a:t>
            </a:r>
            <a:r>
              <a:rPr lang="en-US" sz="1500">
                <a:solidFill>
                  <a:srgbClr val="669900"/>
                </a:solidFill>
                <a:latin typeface="Consolas"/>
              </a:rPr>
              <a:t>class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="</a:t>
            </a:r>
            <a:r>
              <a:rPr lang="en-US" sz="1500">
                <a:solidFill>
                  <a:srgbClr val="0077AA"/>
                </a:solidFill>
                <a:latin typeface="Consolas"/>
              </a:rPr>
              <a:t>card-title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"&gt;</a:t>
            </a:r>
            <a:r>
              <a:rPr lang="en-US" sz="1500">
                <a:latin typeface="Consolas"/>
              </a:rPr>
              <a:t>Card Title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&lt;/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h5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&gt;</a:t>
            </a:r>
            <a:r>
              <a:rPr lang="en-US" sz="1500">
                <a:solidFill>
                  <a:srgbClr val="000000"/>
                </a:solidFill>
                <a:latin typeface="Consolas"/>
              </a:rPr>
              <a:t>
    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p</a:t>
            </a:r>
            <a:r>
              <a:rPr lang="en-US" sz="1500">
                <a:solidFill>
                  <a:srgbClr val="990055"/>
                </a:solidFill>
                <a:latin typeface="Consolas"/>
              </a:rPr>
              <a:t> </a:t>
            </a:r>
            <a:r>
              <a:rPr lang="en-US" sz="1500">
                <a:solidFill>
                  <a:srgbClr val="669900"/>
                </a:solidFill>
                <a:latin typeface="Consolas"/>
              </a:rPr>
              <a:t>class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="</a:t>
            </a:r>
            <a:r>
              <a:rPr lang="en-US" sz="1500">
                <a:solidFill>
                  <a:srgbClr val="0077AA"/>
                </a:solidFill>
                <a:latin typeface="Consolas"/>
              </a:rPr>
              <a:t>card-text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"&gt;</a:t>
            </a:r>
            <a:r>
              <a:rPr lang="en-US" sz="1500">
                <a:latin typeface="Consolas"/>
              </a:rPr>
              <a:t>This is some content inside the card.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&lt;/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p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&gt;</a:t>
            </a:r>
            <a:r>
              <a:rPr lang="en-US" sz="1500">
                <a:solidFill>
                  <a:srgbClr val="000000"/>
                </a:solidFill>
                <a:latin typeface="Consolas"/>
              </a:rPr>
              <a:t>
  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&lt;/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div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&gt;</a:t>
            </a:r>
            <a:r>
              <a:rPr lang="en-US" sz="1500">
                <a:solidFill>
                  <a:srgbClr val="000000"/>
                </a:solidFill>
                <a:latin typeface="Consolas"/>
              </a:rPr>
              <a:t>
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&lt;/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div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&gt;</a:t>
            </a:r>
          </a:p>
        </p:txBody>
      </p:sp>
      <p:sp>
        <p:nvSpPr>
          <p:cNvPr id="17" name="Content Placeholder 13">
            <a:extLst>
              <a:ext uri="{FF2B5EF4-FFF2-40B4-BE49-F238E27FC236}">
                <a16:creationId xmlns:a16="http://schemas.microsoft.com/office/drawing/2014/main" id="{11A99199-F540-58B8-0E20-8E97B89381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8395" y="1633823"/>
            <a:ext cx="5356800" cy="5343164"/>
          </a:xfrm>
          <a:noFill/>
        </p:spPr>
        <p:txBody>
          <a:bodyPr/>
          <a:lstStyle/>
          <a:p>
            <a:pPr marL="251460" indent="-251460"/>
            <a:r>
              <a:rPr lang="en-US"/>
              <a:t>Provides low‑level, single‑purpose utility classes for spacing, color, layout, etc.</a:t>
            </a:r>
          </a:p>
          <a:p>
            <a:pPr marL="251460" indent="-251460"/>
            <a:r>
              <a:rPr lang="en-US"/>
              <a:t>Tailwind prioritize speed and customization by eliminating the need for writing custom CSS for most tasks</a:t>
            </a:r>
          </a:p>
          <a:p>
            <a:pPr marL="251460" indent="-251460"/>
            <a:r>
              <a:rPr lang="en-US"/>
              <a:t>Example:</a:t>
            </a:r>
          </a:p>
          <a:p>
            <a:pPr marL="0" indent="0">
              <a:buNone/>
            </a:pPr>
            <a:r>
              <a:rPr lang="en-US" sz="1500">
                <a:solidFill>
                  <a:srgbClr val="999999"/>
                </a:solidFill>
                <a:latin typeface="Consolas"/>
              </a:rPr>
              <a:t>&lt;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div</a:t>
            </a:r>
            <a:r>
              <a:rPr lang="en-US" sz="1500">
                <a:solidFill>
                  <a:srgbClr val="990055"/>
                </a:solidFill>
                <a:latin typeface="Consolas"/>
              </a:rPr>
              <a:t> </a:t>
            </a:r>
            <a:r>
              <a:rPr lang="en-US" sz="1500">
                <a:solidFill>
                  <a:srgbClr val="669900"/>
                </a:solidFill>
                <a:latin typeface="Consolas"/>
              </a:rPr>
              <a:t>class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="</a:t>
            </a:r>
            <a:r>
              <a:rPr lang="en-US" sz="1500">
                <a:solidFill>
                  <a:srgbClr val="0077AA"/>
                </a:solidFill>
                <a:latin typeface="Consolas"/>
              </a:rPr>
              <a:t>bg-gray-100 border border-gray-300 rounded-lg p-4 max-w-</a:t>
            </a:r>
            <a:r>
              <a:rPr lang="en-US" sz="1500" err="1">
                <a:solidFill>
                  <a:srgbClr val="0077AA"/>
                </a:solidFill>
                <a:latin typeface="Consolas"/>
              </a:rPr>
              <a:t>sm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"&gt;</a:t>
            </a:r>
            <a:r>
              <a:rPr lang="en-US" sz="1500">
                <a:solidFill>
                  <a:srgbClr val="000000"/>
                </a:solidFill>
                <a:latin typeface="Consolas"/>
              </a:rPr>
              <a:t>
  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h2</a:t>
            </a:r>
            <a:r>
              <a:rPr lang="en-US" sz="1500">
                <a:solidFill>
                  <a:srgbClr val="990055"/>
                </a:solidFill>
                <a:latin typeface="Consolas"/>
              </a:rPr>
              <a:t> </a:t>
            </a:r>
            <a:r>
              <a:rPr lang="en-US" sz="1500">
                <a:solidFill>
                  <a:srgbClr val="669900"/>
                </a:solidFill>
                <a:latin typeface="Consolas"/>
              </a:rPr>
              <a:t>class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="</a:t>
            </a:r>
            <a:r>
              <a:rPr lang="en-US" sz="1500">
                <a:solidFill>
                  <a:srgbClr val="0077AA"/>
                </a:solidFill>
                <a:latin typeface="Consolas"/>
              </a:rPr>
              <a:t>text-lg font-semibold mb-2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"&gt;</a:t>
            </a:r>
            <a:r>
              <a:rPr lang="en-US" sz="1500">
                <a:latin typeface="Consolas"/>
              </a:rPr>
              <a:t>Card Title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&lt;/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h2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&gt;</a:t>
            </a:r>
            <a:r>
              <a:rPr lang="en-US" sz="1500">
                <a:solidFill>
                  <a:srgbClr val="000000"/>
                </a:solidFill>
                <a:latin typeface="Consolas"/>
              </a:rPr>
              <a:t>
  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p</a:t>
            </a:r>
            <a:r>
              <a:rPr lang="en-US" sz="1500">
                <a:solidFill>
                  <a:srgbClr val="990055"/>
                </a:solidFill>
                <a:latin typeface="Consolas"/>
              </a:rPr>
              <a:t> </a:t>
            </a:r>
            <a:r>
              <a:rPr lang="en-US" sz="1500">
                <a:solidFill>
                  <a:srgbClr val="669900"/>
                </a:solidFill>
                <a:latin typeface="Consolas"/>
              </a:rPr>
              <a:t>class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="</a:t>
            </a:r>
            <a:r>
              <a:rPr lang="en-US" sz="1500">
                <a:solidFill>
                  <a:srgbClr val="0077AA"/>
                </a:solidFill>
                <a:latin typeface="Consolas"/>
              </a:rPr>
              <a:t>text-gray-600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"&gt;</a:t>
            </a:r>
            <a:r>
              <a:rPr lang="en-US" sz="1500">
                <a:latin typeface="Consolas"/>
              </a:rPr>
              <a:t>This is some content inside the card.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&lt;/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p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&gt;</a:t>
            </a:r>
            <a:r>
              <a:rPr lang="en-US" sz="1500">
                <a:solidFill>
                  <a:srgbClr val="000000"/>
                </a:solidFill>
                <a:latin typeface="Consolas"/>
              </a:rPr>
              <a:t>
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&lt;/</a:t>
            </a:r>
            <a:r>
              <a:rPr lang="en-US" sz="1500">
                <a:solidFill>
                  <a:schemeClr val="accent5"/>
                </a:solidFill>
                <a:latin typeface="Consolas"/>
              </a:rPr>
              <a:t>div</a:t>
            </a:r>
            <a:r>
              <a:rPr lang="en-US" sz="1500">
                <a:solidFill>
                  <a:srgbClr val="999999"/>
                </a:solidFill>
                <a:latin typeface="Consolas"/>
              </a:rPr>
              <a:t>&gt;</a:t>
            </a:r>
          </a:p>
        </p:txBody>
      </p:sp>
      <p:pic>
        <p:nvPicPr>
          <p:cNvPr id="19" name="Picture 18" descr="&quot;Tailwind CSS Mark - CSS Framework Programmer Coder&quot; Poster for Sale by ...">
            <a:extLst>
              <a:ext uri="{FF2B5EF4-FFF2-40B4-BE49-F238E27FC236}">
                <a16:creationId xmlns:a16="http://schemas.microsoft.com/office/drawing/2014/main" id="{F5DBD0ED-A06C-3CB0-453F-311CBC51B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512" y="49482"/>
            <a:ext cx="841076" cy="927340"/>
          </a:xfrm>
          <a:prstGeom prst="rect">
            <a:avLst/>
          </a:prstGeom>
        </p:spPr>
      </p:pic>
      <p:pic>
        <p:nvPicPr>
          <p:cNvPr id="20" name="Picture 19" descr="Bootstrap 5 Logo Icon SVG Vector &amp; PNG Free Download | UXWing">
            <a:extLst>
              <a:ext uri="{FF2B5EF4-FFF2-40B4-BE49-F238E27FC236}">
                <a16:creationId xmlns:a16="http://schemas.microsoft.com/office/drawing/2014/main" id="{1E5F10FC-EB23-C5B4-3966-B16D68064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645" y="58947"/>
            <a:ext cx="859767" cy="9172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F44F11-C638-F0BF-272A-04921050AFC7}"/>
              </a:ext>
            </a:extLst>
          </p:cNvPr>
          <p:cNvSpPr txBox="1">
            <a:spLocks/>
          </p:cNvSpPr>
          <p:nvPr/>
        </p:nvSpPr>
        <p:spPr>
          <a:xfrm>
            <a:off x="523346" y="1051716"/>
            <a:ext cx="11224347" cy="470898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sz="2800">
                <a:solidFill>
                  <a:schemeClr val="tx2"/>
                </a:solidFill>
                <a:latin typeface="EYInterstate Regular"/>
                <a:cs typeface="Arial"/>
              </a:rPr>
              <a:t>Tailwind</a:t>
            </a:r>
            <a:endParaRPr lang="en-US" sz="2800">
              <a:solidFill>
                <a:schemeClr val="tx2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CFAB6D6-8A34-34E0-3619-3F8F5CCCEB34}"/>
              </a:ext>
            </a:extLst>
          </p:cNvPr>
          <p:cNvSpPr txBox="1">
            <a:spLocks/>
          </p:cNvSpPr>
          <p:nvPr/>
        </p:nvSpPr>
        <p:spPr>
          <a:xfrm>
            <a:off x="6311854" y="1061181"/>
            <a:ext cx="11224347" cy="470898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sz="2800">
                <a:solidFill>
                  <a:schemeClr val="tx2"/>
                </a:solidFill>
                <a:latin typeface="EYInterstate Regular"/>
                <a:cs typeface="Arial"/>
              </a:rPr>
              <a:t>Bootstrap</a:t>
            </a:r>
            <a:endParaRPr lang="en-US" sz="2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871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C6C00-5A14-DD08-3705-7BC43C3AE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12E62698-A956-8CB8-C251-634A5A299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83265" y="6437115"/>
            <a:ext cx="3825470" cy="246221"/>
          </a:xfrm>
        </p:spPr>
        <p:txBody>
          <a:bodyPr/>
          <a:lstStyle/>
          <a:p>
            <a:pPr algn="ctr"/>
            <a:r>
              <a:rPr lang="en-US"/>
              <a:t>Understand React, Tailwind, </a:t>
            </a:r>
            <a:r>
              <a:rPr lang="en-US" err="1"/>
              <a:t>RSBuild</a:t>
            </a:r>
            <a:r>
              <a:rPr lang="en-US"/>
              <a:t> setup</a:t>
            </a:r>
          </a:p>
          <a:p>
            <a:pPr algn="ctr"/>
            <a:endParaRPr lang="en-US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6F475C2B-B0D3-51FF-015A-112E8ACDD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F1BC30E3-FFE5-4B91-AA19-87A149EBB9E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0F3447E-D84D-E82A-DF89-5F47ECC66630}"/>
              </a:ext>
            </a:extLst>
          </p:cNvPr>
          <p:cNvSpPr txBox="1">
            <a:spLocks/>
          </p:cNvSpPr>
          <p:nvPr/>
        </p:nvSpPr>
        <p:spPr>
          <a:xfrm>
            <a:off x="485523" y="590500"/>
            <a:ext cx="11224347" cy="470898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sz="4000">
                <a:solidFill>
                  <a:schemeClr val="tx2"/>
                </a:solidFill>
                <a:latin typeface="EYInterstate Regular"/>
                <a:cs typeface="Arial"/>
              </a:rPr>
              <a:t>React &amp; Tailwind VS. Webpack &amp; Bootstrap</a:t>
            </a:r>
            <a:endParaRPr lang="en-US" sz="4000">
              <a:solidFill>
                <a:schemeClr val="tx2"/>
              </a:solidFill>
            </a:endParaRP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673FCB7E-7B9B-6306-92E6-63537314AD40}"/>
              </a:ext>
            </a:extLst>
          </p:cNvPr>
          <p:cNvSpPr txBox="1">
            <a:spLocks/>
          </p:cNvSpPr>
          <p:nvPr/>
        </p:nvSpPr>
        <p:spPr>
          <a:xfrm>
            <a:off x="461121" y="1850275"/>
            <a:ext cx="5356800" cy="4638675"/>
          </a:xfrm>
          <a:prstGeom prst="rect">
            <a:avLst/>
          </a:prstGeom>
        </p:spPr>
        <p:txBody>
          <a:bodyPr/>
          <a:lstStyle>
            <a:lvl1pPr marL="252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Clr>
                <a:schemeClr val="tx2"/>
              </a:buClr>
              <a:buFont typeface="Wingdings" pitchFamily="2" charset="2"/>
              <a:buNone/>
              <a:tabLst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1460" indent="-251460"/>
            <a:r>
              <a:rPr lang="en-US" b="1"/>
              <a:t>Highly</a:t>
            </a:r>
            <a:r>
              <a:rPr lang="en-US"/>
              <a:t> </a:t>
            </a:r>
            <a:r>
              <a:rPr lang="en-US" b="1"/>
              <a:t>Customizable</a:t>
            </a:r>
            <a:r>
              <a:rPr lang="en-US"/>
              <a:t>: Utility‑first design offers greater flexibility than traditional component-based frameworks (Nahar, 2025).</a:t>
            </a:r>
          </a:p>
          <a:p>
            <a:pPr marL="251460" indent="-251460"/>
            <a:r>
              <a:rPr lang="en-US" b="1"/>
              <a:t>Better Performance: </a:t>
            </a:r>
          </a:p>
          <a:p>
            <a:pPr marL="503460" lvl="1" indent="-251460"/>
            <a:r>
              <a:rPr lang="en-US"/>
              <a:t>React + Tailwind builds smaller bundles. </a:t>
            </a:r>
          </a:p>
          <a:p>
            <a:pPr marL="503460" lvl="1" indent="-251460"/>
            <a:r>
              <a:rPr lang="en-US"/>
              <a:t>Webpack + Bootstrap often bundles extra unused code (Nahar, 2025). </a:t>
            </a:r>
          </a:p>
          <a:p>
            <a:pPr marL="251460" indent="-251460"/>
            <a:r>
              <a:rPr lang="en-US" b="1"/>
              <a:t>Fits Modern Frameworks: </a:t>
            </a:r>
            <a:r>
              <a:rPr lang="en-US"/>
              <a:t>Utility‑first CSS aligns naturally with React/Next.js component patterns (</a:t>
            </a:r>
            <a:r>
              <a:rPr lang="en-US" err="1"/>
              <a:t>Qudah</a:t>
            </a:r>
            <a:r>
              <a:rPr lang="en-US"/>
              <a:t>, 2024).</a:t>
            </a: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4D64D93C-311E-D528-C03D-322EB1B8002E}"/>
              </a:ext>
            </a:extLst>
          </p:cNvPr>
          <p:cNvSpPr txBox="1">
            <a:spLocks/>
          </p:cNvSpPr>
          <p:nvPr/>
        </p:nvSpPr>
        <p:spPr>
          <a:xfrm>
            <a:off x="638147" y="65895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4FCA0F3-9F3A-694B-99BB-0E592A797735}" type="slidenum">
              <a:rPr lang="en-US">
                <a:solidFill>
                  <a:srgbClr val="1A1A24"/>
                </a:solidFill>
                <a:latin typeface="EYInterstate Light"/>
              </a:rPr>
              <a:pPr>
                <a:defRPr/>
              </a:pPr>
              <a:t>14</a:t>
            </a:fld>
            <a:endParaRPr lang="en-US">
              <a:solidFill>
                <a:srgbClr val="1A1A24"/>
              </a:solidFill>
              <a:latin typeface="EYInterstate Light"/>
            </a:endParaRPr>
          </a:p>
        </p:txBody>
      </p:sp>
      <p:sp>
        <p:nvSpPr>
          <p:cNvPr id="11" name="Footer Placeholder 6">
            <a:extLst>
              <a:ext uri="{FF2B5EF4-FFF2-40B4-BE49-F238E27FC236}">
                <a16:creationId xmlns:a16="http://schemas.microsoft.com/office/drawing/2014/main" id="{E81B417C-5BB6-9C81-EC04-2BE8DD0061A1}"/>
              </a:ext>
            </a:extLst>
          </p:cNvPr>
          <p:cNvSpPr txBox="1">
            <a:spLocks/>
          </p:cNvSpPr>
          <p:nvPr/>
        </p:nvSpPr>
        <p:spPr>
          <a:xfrm>
            <a:off x="4335665" y="65895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>
                <a:solidFill>
                  <a:srgbClr val="1A1A24"/>
                </a:solidFill>
                <a:latin typeface="EYInterstate Light"/>
              </a:rPr>
              <a:t>Insert footer text here</a:t>
            </a:r>
          </a:p>
        </p:txBody>
      </p: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12B38FCC-24EC-E404-B805-36309E600435}"/>
              </a:ext>
            </a:extLst>
          </p:cNvPr>
          <p:cNvSpPr txBox="1">
            <a:spLocks/>
          </p:cNvSpPr>
          <p:nvPr/>
        </p:nvSpPr>
        <p:spPr>
          <a:xfrm>
            <a:off x="6042510" y="1817724"/>
            <a:ext cx="5356800" cy="4638675"/>
          </a:xfrm>
          <a:prstGeom prst="rect">
            <a:avLst/>
          </a:prstGeom>
        </p:spPr>
        <p:txBody>
          <a:bodyPr/>
          <a:lstStyle>
            <a:lvl1pPr marL="252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Clr>
                <a:schemeClr val="tx2"/>
              </a:buClr>
              <a:buFont typeface="Wingdings" pitchFamily="2" charset="2"/>
              <a:buNone/>
              <a:tabLst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1460" indent="-251460"/>
            <a:r>
              <a:rPr lang="en-US" b="1"/>
              <a:t>Different Purpose:</a:t>
            </a:r>
          </a:p>
          <a:p>
            <a:pPr marL="503460" lvl="1" indent="-251460"/>
            <a:r>
              <a:rPr lang="en-US"/>
              <a:t>Webpack is a bundler, not a UI framework</a:t>
            </a:r>
          </a:p>
          <a:p>
            <a:pPr marL="503460" lvl="1" indent="-251460"/>
            <a:r>
              <a:rPr lang="en-US"/>
              <a:t>Doesn’t provide UI structure</a:t>
            </a:r>
          </a:p>
          <a:p>
            <a:pPr marL="251460" indent="-251460"/>
            <a:r>
              <a:rPr lang="en-US" b="1"/>
              <a:t>Integration Workflow Difference: </a:t>
            </a:r>
          </a:p>
          <a:p>
            <a:pPr marL="503460" lvl="1" indent="-251460"/>
            <a:r>
              <a:rPr lang="en-US"/>
              <a:t>React + Tailwind uses modern, file‑based tooling (Vite/Next.js). </a:t>
            </a:r>
          </a:p>
          <a:p>
            <a:pPr marL="503460" lvl="1" indent="-251460"/>
            <a:r>
              <a:rPr lang="en-US"/>
              <a:t>Webpack + Bootstrap requires more manual configuration </a:t>
            </a:r>
          </a:p>
          <a:p>
            <a:pPr marL="251460" indent="-251460"/>
            <a:r>
              <a:rPr lang="en-US" b="1"/>
              <a:t>Better for Legacy Prototypes</a:t>
            </a:r>
            <a:r>
              <a:rPr lang="en-US"/>
              <a:t>: Works well for fast, consistent layouts but lacks modern flexibility (Nahar, 2025).</a:t>
            </a:r>
          </a:p>
        </p:txBody>
      </p:sp>
      <p:pic>
        <p:nvPicPr>
          <p:cNvPr id="14" name="Picture 13" descr="React Logo PNG Transparent &amp; SVG Vector - Freebie Supply">
            <a:extLst>
              <a:ext uri="{FF2B5EF4-FFF2-40B4-BE49-F238E27FC236}">
                <a16:creationId xmlns:a16="http://schemas.microsoft.com/office/drawing/2014/main" id="{731211A5-4713-8DC3-8870-4972DE054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988881" y="-5446"/>
            <a:ext cx="428246" cy="446777"/>
          </a:xfrm>
          <a:prstGeom prst="rect">
            <a:avLst/>
          </a:prstGeom>
        </p:spPr>
      </p:pic>
      <p:pic>
        <p:nvPicPr>
          <p:cNvPr id="16" name="Picture 15" descr="&quot;Tailwind CSS Mark - CSS Framework Programmer Coder&quot; Poster for Sale by ...">
            <a:extLst>
              <a:ext uri="{FF2B5EF4-FFF2-40B4-BE49-F238E27FC236}">
                <a16:creationId xmlns:a16="http://schemas.microsoft.com/office/drawing/2014/main" id="{E10089C3-F5E4-FE95-601E-C71AF2602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1947" y="6350"/>
            <a:ext cx="438511" cy="438511"/>
          </a:xfrm>
          <a:prstGeom prst="rect">
            <a:avLst/>
          </a:prstGeom>
        </p:spPr>
      </p:pic>
      <p:pic>
        <p:nvPicPr>
          <p:cNvPr id="18" name="Picture 17" descr="Bootstrap 5 Logo Icon SVG Vector &amp; PNG Free Download | UXWing">
            <a:extLst>
              <a:ext uri="{FF2B5EF4-FFF2-40B4-BE49-F238E27FC236}">
                <a16:creationId xmlns:a16="http://schemas.microsoft.com/office/drawing/2014/main" id="{DC2FD04D-A425-B935-CA9B-3F762101DA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2101" y="38060"/>
            <a:ext cx="434197" cy="462954"/>
          </a:xfrm>
          <a:prstGeom prst="rect">
            <a:avLst/>
          </a:prstGeom>
        </p:spPr>
      </p:pic>
      <p:pic>
        <p:nvPicPr>
          <p:cNvPr id="19" name="Picture 18" descr="GitHub - webpack/webpack-cli: Webpack's Command Line Interface">
            <a:extLst>
              <a:ext uri="{FF2B5EF4-FFF2-40B4-BE49-F238E27FC236}">
                <a16:creationId xmlns:a16="http://schemas.microsoft.com/office/drawing/2014/main" id="{C8D7897E-C35B-0153-DCCC-1B7B8D3D310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6367" t="-1271" r="-14042" b="-3607"/>
          <a:stretch>
            <a:fillRect/>
          </a:stretch>
        </p:blipFill>
        <p:spPr>
          <a:xfrm>
            <a:off x="6340667" y="-4567"/>
            <a:ext cx="575921" cy="603501"/>
          </a:xfrm>
          <a:prstGeom prst="rect">
            <a:avLst/>
          </a:prstGeom>
        </p:spPr>
      </p:pic>
      <p:sp>
        <p:nvSpPr>
          <p:cNvPr id="50" name="SmartArt Placeholder 49">
            <a:extLst>
              <a:ext uri="{FF2B5EF4-FFF2-40B4-BE49-F238E27FC236}">
                <a16:creationId xmlns:a16="http://schemas.microsoft.com/office/drawing/2014/main" id="{3E5A0B31-ADCA-8E97-AA46-15735C17EDF6}"/>
              </a:ext>
            </a:extLst>
          </p:cNvPr>
          <p:cNvSpPr>
            <a:spLocks noGrp="1"/>
          </p:cNvSpPr>
          <p:nvPr>
            <p:ph type="dgm" sz="quarter" idx="29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9" name="SmartArt Placeholder 58">
            <a:extLst>
              <a:ext uri="{FF2B5EF4-FFF2-40B4-BE49-F238E27FC236}">
                <a16:creationId xmlns:a16="http://schemas.microsoft.com/office/drawing/2014/main" id="{9039B7E9-E229-5FD6-136F-4A20A2A9489E}"/>
              </a:ext>
            </a:extLst>
          </p:cNvPr>
          <p:cNvSpPr>
            <a:spLocks noGrp="1"/>
          </p:cNvSpPr>
          <p:nvPr>
            <p:ph type="dgm" sz="quarter" idx="28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176460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B969EC-9BFB-FE04-39F1-82C7F264C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4EEB91D4-311B-FE27-DEA7-00EFE7251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83265" y="6437115"/>
            <a:ext cx="3825470" cy="246221"/>
          </a:xfrm>
        </p:spPr>
        <p:txBody>
          <a:bodyPr/>
          <a:lstStyle/>
          <a:p>
            <a:pPr algn="ctr"/>
            <a:r>
              <a:rPr lang="en-US"/>
              <a:t>Understand React, Tailwind, </a:t>
            </a:r>
            <a:r>
              <a:rPr lang="en-US" err="1"/>
              <a:t>RSBuild</a:t>
            </a:r>
            <a:r>
              <a:rPr lang="en-US"/>
              <a:t> setup</a:t>
            </a:r>
          </a:p>
          <a:p>
            <a:pPr algn="ctr"/>
            <a:endParaRPr lang="en-US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2906BA37-5B34-337F-B993-681F7CB6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F1BC30E3-FFE5-4B91-AA19-87A149EBB9E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BD367FB-28B5-8D66-B444-DDF70E520CEF}"/>
              </a:ext>
            </a:extLst>
          </p:cNvPr>
          <p:cNvSpPr txBox="1">
            <a:spLocks/>
          </p:cNvSpPr>
          <p:nvPr/>
        </p:nvSpPr>
        <p:spPr>
          <a:xfrm>
            <a:off x="485523" y="590500"/>
            <a:ext cx="11224347" cy="470898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sz="4000">
                <a:solidFill>
                  <a:schemeClr val="tx2"/>
                </a:solidFill>
                <a:latin typeface="EYInterstate Regular"/>
                <a:cs typeface="Arial"/>
              </a:rPr>
              <a:t>Additional Enterprise Practices</a:t>
            </a:r>
            <a:endParaRPr lang="en-US" sz="4000">
              <a:solidFill>
                <a:schemeClr val="tx2"/>
              </a:solidFill>
            </a:endParaRP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8CE31C3B-D9E8-1EAB-98DA-6709BDE6D493}"/>
              </a:ext>
            </a:extLst>
          </p:cNvPr>
          <p:cNvSpPr txBox="1">
            <a:spLocks/>
          </p:cNvSpPr>
          <p:nvPr/>
        </p:nvSpPr>
        <p:spPr>
          <a:xfrm>
            <a:off x="638146" y="1429919"/>
            <a:ext cx="7888633" cy="4638675"/>
          </a:xfrm>
          <a:prstGeom prst="rect">
            <a:avLst/>
          </a:prstGeom>
        </p:spPr>
        <p:txBody>
          <a:bodyPr/>
          <a:lstStyle>
            <a:lvl1pPr marL="252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Clr>
                <a:schemeClr val="tx2"/>
              </a:buClr>
              <a:buFont typeface="Wingdings" pitchFamily="2" charset="2"/>
              <a:buNone/>
              <a:tabLst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1460" indent="-251460"/>
            <a:r>
              <a:rPr lang="en-US" b="1"/>
              <a:t>Jest - Tests React logic + components</a:t>
            </a:r>
          </a:p>
          <a:p>
            <a:pPr marL="251460" indent="-251460"/>
            <a:r>
              <a:rPr lang="en-US" b="1"/>
              <a:t>Babel + JSDOM</a:t>
            </a:r>
          </a:p>
          <a:p>
            <a:pPr marL="503460" lvl="1" indent="-251460"/>
            <a:r>
              <a:rPr lang="en-US" b="1"/>
              <a:t>Babel: lets Jest understand modern </a:t>
            </a:r>
          </a:p>
          <a:p>
            <a:pPr marL="503460" lvl="1" indent="-251460"/>
            <a:r>
              <a:rPr lang="en-US" b="1"/>
              <a:t>JSDOM: fake browser for component tests</a:t>
            </a:r>
          </a:p>
          <a:p>
            <a:pPr marL="251460" indent="-251460"/>
            <a:r>
              <a:rPr lang="en-US" b="1"/>
              <a:t>Cypress </a:t>
            </a:r>
          </a:p>
          <a:p>
            <a:pPr marL="503460" lvl="1" indent="-251460"/>
            <a:r>
              <a:rPr lang="en-US" b="1"/>
              <a:t>End‑to‑end testing</a:t>
            </a:r>
          </a:p>
          <a:p>
            <a:pPr marL="503460" lvl="1" indent="-251460"/>
            <a:r>
              <a:rPr lang="en-US" b="1"/>
              <a:t>Tests full user flows in a real browser</a:t>
            </a:r>
          </a:p>
          <a:p>
            <a:pPr marL="251460" indent="-251460"/>
            <a:r>
              <a:rPr lang="en-US" b="1"/>
              <a:t>Prettier - Auto‑formats code</a:t>
            </a:r>
            <a:endParaRPr lang="en-US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6B2ADF8F-3D89-C656-CB53-0B5FC57CF555}"/>
              </a:ext>
            </a:extLst>
          </p:cNvPr>
          <p:cNvSpPr txBox="1">
            <a:spLocks/>
          </p:cNvSpPr>
          <p:nvPr/>
        </p:nvSpPr>
        <p:spPr>
          <a:xfrm>
            <a:off x="638147" y="65895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94FCA0F3-9F3A-694B-99BB-0E592A797735}" type="slidenum">
              <a:rPr lang="en-US">
                <a:solidFill>
                  <a:srgbClr val="1A1A24"/>
                </a:solidFill>
                <a:latin typeface="EYInterstate Light"/>
              </a:rPr>
              <a:pPr>
                <a:defRPr/>
              </a:pPr>
              <a:t>15</a:t>
            </a:fld>
            <a:endParaRPr lang="en-US">
              <a:solidFill>
                <a:srgbClr val="1A1A24"/>
              </a:solidFill>
              <a:latin typeface="EYInterstate Light"/>
            </a:endParaRPr>
          </a:p>
        </p:txBody>
      </p:sp>
      <p:sp>
        <p:nvSpPr>
          <p:cNvPr id="11" name="Footer Placeholder 6">
            <a:extLst>
              <a:ext uri="{FF2B5EF4-FFF2-40B4-BE49-F238E27FC236}">
                <a16:creationId xmlns:a16="http://schemas.microsoft.com/office/drawing/2014/main" id="{18D9A957-66AB-C009-2CFB-83E3B5A325D5}"/>
              </a:ext>
            </a:extLst>
          </p:cNvPr>
          <p:cNvSpPr txBox="1">
            <a:spLocks/>
          </p:cNvSpPr>
          <p:nvPr/>
        </p:nvSpPr>
        <p:spPr>
          <a:xfrm>
            <a:off x="4335665" y="65895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>
                <a:solidFill>
                  <a:srgbClr val="1A1A24"/>
                </a:solidFill>
                <a:latin typeface="EYInterstate Light"/>
              </a:rPr>
              <a:t>Insert footer text here</a:t>
            </a:r>
          </a:p>
        </p:txBody>
      </p:sp>
      <p:sp>
        <p:nvSpPr>
          <p:cNvPr id="50" name="SmartArt Placeholder 49">
            <a:extLst>
              <a:ext uri="{FF2B5EF4-FFF2-40B4-BE49-F238E27FC236}">
                <a16:creationId xmlns:a16="http://schemas.microsoft.com/office/drawing/2014/main" id="{9AC86F43-E568-C3C0-6ADE-6FFD168E35C8}"/>
              </a:ext>
            </a:extLst>
          </p:cNvPr>
          <p:cNvSpPr>
            <a:spLocks noGrp="1"/>
          </p:cNvSpPr>
          <p:nvPr>
            <p:ph type="dgm" sz="quarter" idx="29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9" name="SmartArt Placeholder 58">
            <a:extLst>
              <a:ext uri="{FF2B5EF4-FFF2-40B4-BE49-F238E27FC236}">
                <a16:creationId xmlns:a16="http://schemas.microsoft.com/office/drawing/2014/main" id="{130CA492-4B58-EFAF-1A10-6DA2C98D1654}"/>
              </a:ext>
            </a:extLst>
          </p:cNvPr>
          <p:cNvSpPr>
            <a:spLocks noGrp="1"/>
          </p:cNvSpPr>
          <p:nvPr>
            <p:ph type="dgm" sz="quarter" idx="28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918333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FD96F-69CE-B532-E617-F54B11655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048B8E-96C7-5543-7BC0-99395F8126DA}"/>
              </a:ext>
            </a:extLst>
          </p:cNvPr>
          <p:cNvSpPr txBox="1">
            <a:spLocks/>
          </p:cNvSpPr>
          <p:nvPr/>
        </p:nvSpPr>
        <p:spPr>
          <a:xfrm>
            <a:off x="829430" y="719400"/>
            <a:ext cx="3303461" cy="652486"/>
          </a:xfrm>
          <a:prstGeom prst="rect">
            <a:avLst/>
          </a:prstGeom>
          <a:noFill/>
        </p:spPr>
        <p:txBody>
          <a:bodyPr wrap="square" lIns="0" tIns="36576" rIns="0" bIns="0" rtlCol="0" anchor="t">
            <a:spAutoFit/>
          </a:bodyPr>
          <a:lstStyle/>
          <a:p>
            <a:pPr lvl="0">
              <a:spcAft>
                <a:spcPts val="600"/>
              </a:spcAft>
              <a:buClr>
                <a:srgbClr val="FFD200"/>
              </a:buClr>
              <a:buSzPct val="70000"/>
              <a:defRPr/>
            </a:pPr>
            <a:r>
              <a:rPr kumimoji="0" lang="en-US" sz="4000" b="1" i="0" u="none" strike="noStrike" kern="0" cap="none" spc="0" normalizeH="0" baseline="0" noProof="0">
                <a:ln>
                  <a:noFill/>
                </a:ln>
                <a:solidFill>
                  <a:srgbClr val="FFE600"/>
                </a:solidFill>
                <a:effectLst/>
                <a:uLnTx/>
                <a:uFillTx/>
                <a:latin typeface="EYInterstate" panose="02000503020000020004" pitchFamily="2" charset="0"/>
              </a:rPr>
              <a:t>Conclusion</a:t>
            </a:r>
            <a:endParaRPr lang="en-US" sz="4000" kern="0">
              <a:solidFill>
                <a:schemeClr val="tx2"/>
              </a:solidFill>
              <a:latin typeface="EYInterstate" panose="02000503020000020004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AD9DE03-BAD8-3BA4-C40B-46C5C5AC3B8E}"/>
              </a:ext>
            </a:extLst>
          </p:cNvPr>
          <p:cNvSpPr txBox="1">
            <a:spLocks/>
          </p:cNvSpPr>
          <p:nvPr/>
        </p:nvSpPr>
        <p:spPr>
          <a:xfrm>
            <a:off x="3159712" y="4740605"/>
            <a:ext cx="6324398" cy="470898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2" name="Content Placeholder 11">
            <a:extLst>
              <a:ext uri="{FF2B5EF4-FFF2-40B4-BE49-F238E27FC236}">
                <a16:creationId xmlns:a16="http://schemas.microsoft.com/office/drawing/2014/main" id="{B8E0CB36-1972-8625-FFC2-0B0D7B896217}"/>
              </a:ext>
            </a:extLst>
          </p:cNvPr>
          <p:cNvSpPr txBox="1">
            <a:spLocks/>
          </p:cNvSpPr>
          <p:nvPr/>
        </p:nvSpPr>
        <p:spPr>
          <a:xfrm>
            <a:off x="788540" y="1646497"/>
            <a:ext cx="11066742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52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Clr>
                <a:schemeClr val="tx2"/>
              </a:buClr>
              <a:buFont typeface="Wingdings" pitchFamily="2" charset="2"/>
              <a:buNone/>
              <a:tabLst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React with Tailwind gives a modern, flexible, and efficient development experience.</a:t>
            </a:r>
          </a:p>
          <a:p>
            <a:r>
              <a:rPr lang="en-US" sz="2400"/>
              <a:t>Webpack with Bootstrap is a more traditional setup, stable but less customizable. </a:t>
            </a:r>
          </a:p>
          <a:p>
            <a:r>
              <a:rPr lang="en-US" sz="2400"/>
              <a:t>There’s no one ‘best’ stack. The right choice depends on the project and what the team needs.</a:t>
            </a:r>
          </a:p>
        </p:txBody>
      </p:sp>
      <p:sp>
        <p:nvSpPr>
          <p:cNvPr id="7" name="Slide Number Placeholder 10">
            <a:extLst>
              <a:ext uri="{FF2B5EF4-FFF2-40B4-BE49-F238E27FC236}">
                <a16:creationId xmlns:a16="http://schemas.microsoft.com/office/drawing/2014/main" id="{493AEAF3-941D-8E61-1B73-B4203639E6E7}"/>
              </a:ext>
            </a:extLst>
          </p:cNvPr>
          <p:cNvSpPr txBox="1">
            <a:spLocks/>
          </p:cNvSpPr>
          <p:nvPr/>
        </p:nvSpPr>
        <p:spPr>
          <a:xfrm>
            <a:off x="485747" y="6437115"/>
            <a:ext cx="509098" cy="410098"/>
          </a:xfrm>
          <a:prstGeom prst="rect">
            <a:avLst/>
          </a:prstGeom>
        </p:spPr>
        <p:txBody>
          <a:bodyPr lIns="91440" tIns="45720" rIns="91440" bIns="4572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FCA0F3-9F3A-694B-99BB-0E592A797735}" type="slidenum">
              <a:rPr lang="en-US" sz="800" dirty="0" smtClean="0">
                <a:solidFill>
                  <a:schemeClr val="bg1"/>
                </a:solidFill>
              </a:rPr>
              <a:pPr/>
              <a:t>16</a:t>
            </a:fld>
            <a:endParaRPr lang="en-US" sz="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6561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71CD63-FC97-CE19-7625-ED1579550EF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85775" y="193825"/>
            <a:ext cx="11218863" cy="430371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defRPr/>
            </a:pPr>
            <a:r>
              <a:rPr lang="en-US" sz="4000">
                <a:solidFill>
                  <a:schemeClr val="bg1"/>
                </a:solidFill>
                <a:latin typeface="EYInterstate"/>
                <a:ea typeface="+mn-ea"/>
                <a:cs typeface="+mn-cs"/>
              </a:rPr>
              <a:t>References</a:t>
            </a:r>
            <a:br>
              <a:rPr lang="en-US" sz="4000">
                <a:latin typeface="EYInterstate"/>
                <a:ea typeface="+mn-ea"/>
                <a:cs typeface="+mn-cs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+mn-ea"/>
                <a:cs typeface="+mn-cs"/>
              </a:rPr>
              <a:t>1.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GeeksforGeeks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(2023, December 13). </a:t>
            </a:r>
            <a:r>
              <a:rPr lang="en-US" sz="1400" b="0" i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Tailwind CSS Tutorial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GeeksforGeeks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  <a:hlinkClick r:id="rId3"/>
              </a:rPr>
              <a:t>https://www.geeksforgeeks.org/css/tailwind-css/</a:t>
            </a:r>
            <a:endParaRPr lang="en-US" sz="1400">
              <a:solidFill>
                <a:schemeClr val="bg1"/>
              </a:solidFill>
              <a:latin typeface="EYInterstate"/>
              <a:ea typeface="Calibri"/>
              <a:cs typeface="Calibri"/>
            </a:endParaRPr>
          </a:p>
          <a:p>
            <a:pPr>
              <a:defRPr/>
            </a:pP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</a:rPr>
              <a:t>‌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2.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GeeksforGeeks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(2024, July 24). </a:t>
            </a:r>
            <a:r>
              <a:rPr lang="en-US" sz="1400" b="0" i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How React Works?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 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GeeksforGeeks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  <a:hlinkClick r:id="rId4"/>
              </a:rPr>
              <a:t>https://www.geeksforgeeks.org/reactjs/how-react-works/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 </a:t>
            </a:r>
            <a:br>
              <a:rPr lang="en-US" sz="1400" b="0">
                <a:latin typeface="EYInterstate"/>
                <a:ea typeface="Calibri"/>
                <a:cs typeface="Calibri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3. Dana, N. (2023, November 17). </a:t>
            </a:r>
            <a:r>
              <a:rPr lang="en-US" sz="1400" b="0" i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Beginner’s Guide to Tailwind CSS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Medium;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Tailwindcss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  <a:hlinkClick r:id="rId5"/>
              </a:rPr>
              <a:t>https://medium.com/tailwindui/beginners-guide-to-tailwind-css-5cf374dd08aa</a:t>
            </a:r>
            <a:br>
              <a:rPr lang="en-US" sz="1400" b="0">
                <a:latin typeface="EYInterstate"/>
                <a:ea typeface="Calibri"/>
                <a:cs typeface="Calibri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4.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Djirdeh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, H. (2025, March 19). </a:t>
            </a:r>
            <a:r>
              <a:rPr lang="en-US" sz="1400" b="0" i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A Primer on Tailwind CSS: Pros, Cons and Real-World Use Cases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Telerik Blogs; Telerik.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  <a:hlinkClick r:id="rId6"/>
              </a:rPr>
              <a:t>https://www.telerik.com/blogs/primer-tailwind-css-pros-cons-real-world-use-cases</a:t>
            </a:r>
            <a:br>
              <a:rPr lang="en-US" sz="1400" b="0">
                <a:latin typeface="EYInterstate"/>
                <a:ea typeface="Calibri"/>
                <a:cs typeface="Calibri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5. Masters, R. (2023, October 30). </a:t>
            </a:r>
            <a:r>
              <a:rPr lang="en-US" sz="1400" b="0" i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Advantages and Disadvantages of React JS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Medium.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  <a:hlinkClick r:id="rId7"/>
              </a:rPr>
              <a:t>https://medium.com/@reactmasters.in/advantages-and-disadvantages-of-react-js-e6c80b25763b</a:t>
            </a:r>
            <a:br>
              <a:rPr lang="en-US" sz="1400" b="0">
                <a:latin typeface="EYInterstate"/>
                <a:ea typeface="Calibri"/>
                <a:cs typeface="Calibri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6. </a:t>
            </a:r>
            <a:r>
              <a:rPr lang="en-US" sz="1400" b="0" i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ReactJS - Advantages &amp; Disadvantages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(2024). Tutorialspoint.com. 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  <a:hlinkClick r:id="rId8"/>
              </a:rPr>
              <a:t>https://www.tutorialspoint.com/reactjs/reactjs_advantages_and_disadvantages.htm</a:t>
            </a:r>
            <a:endParaRPr lang="en-US" sz="1400">
              <a:solidFill>
                <a:srgbClr val="FFFFFF"/>
              </a:solidFill>
              <a:latin typeface="EYInterstate"/>
              <a:ea typeface="Calibri"/>
              <a:cs typeface="Calibri"/>
            </a:endParaRPr>
          </a:p>
          <a:p>
            <a:pPr>
              <a:defRPr/>
            </a:pP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7.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tefakhaled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(2025, July 27). </a:t>
            </a:r>
            <a:r>
              <a:rPr lang="en-US" sz="1400" b="0" i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Why You Should (or Shouldn’t) Use React: Pros and Cons Explained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Medium.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  <a:hlinkClick r:id="rId9"/>
              </a:rPr>
              <a:t>https://medium.com/@mk01284740033/why-you-should-or-shouldnt-use-react-pros-and-cons-explained-630f8a8f4809</a:t>
            </a:r>
            <a:br>
              <a:rPr lang="en-US" sz="1400" b="0">
                <a:latin typeface="EYInterstate"/>
                <a:ea typeface="Calibri"/>
                <a:cs typeface="Calibri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8. </a:t>
            </a:r>
            <a:r>
              <a:rPr lang="en-US" sz="1400" b="0" i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The Pros and Cons of Tailwind CSS | WDD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(2021, September 24). Web Designer Depot.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</a:rPr>
              <a:t> </a:t>
            </a:r>
            <a:r>
              <a:rPr lang="en-US" sz="1400" b="0">
                <a:solidFill>
                  <a:srgbClr val="000000"/>
                </a:solidFill>
                <a:latin typeface="EYInterstate"/>
                <a:ea typeface="Calibri"/>
                <a:cs typeface="Calibri"/>
                <a:hlinkClick r:id="rId10"/>
              </a:rPr>
              <a:t>https://webdesignerdepot.com/the-pros-and-cons-of-tailwind-css/</a:t>
            </a:r>
            <a:br>
              <a:rPr lang="en-US" sz="1400" b="0">
                <a:latin typeface="EYInterstate"/>
                <a:ea typeface="Calibri"/>
                <a:cs typeface="Calibri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9. </a:t>
            </a:r>
            <a:r>
              <a:rPr lang="en-US" sz="1400" b="0" i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Welcome To Zscaler Directory Authentication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(2026).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Rsbuild.dev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</a:t>
            </a:r>
            <a:r>
              <a:rPr lang="en-US" sz="1400" b="0">
                <a:solidFill>
                  <a:srgbClr val="000000"/>
                </a:solidFill>
                <a:latin typeface="Calibri"/>
                <a:ea typeface="Calibri"/>
                <a:cs typeface="Calibri"/>
                <a:hlinkClick r:id="rId11"/>
              </a:rPr>
              <a:t>https://v0.rsbuild.dev/guide/faq/general</a:t>
            </a:r>
            <a:br>
              <a:rPr lang="en-US" sz="1400" b="0">
                <a:latin typeface="Calibri"/>
                <a:ea typeface="Calibri"/>
                <a:cs typeface="Calibri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10.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DesignRevision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. (2026, February 16). Tailwind vs Bootstrap: Which CSS framework?</a:t>
            </a:r>
            <a:r>
              <a:rPr lang="en-US" sz="1400" b="0">
                <a:latin typeface="eyinterstate"/>
                <a:ea typeface="Calibri"/>
                <a:cs typeface="Calibri"/>
              </a:rPr>
              <a:t> </a:t>
            </a:r>
            <a:r>
              <a:rPr lang="en-US" sz="1400" b="0">
                <a:latin typeface="eyinterstate"/>
                <a:ea typeface="Calibri"/>
                <a:cs typeface="Calibri"/>
                <a:hlinkClick r:id="rId12"/>
              </a:rPr>
              <a:t>https://designrevision.com/blog/tailwind-vs-bootstrap</a:t>
            </a:r>
            <a:br>
              <a:rPr lang="en-US" sz="1400" b="0">
                <a:latin typeface="eyinterstate"/>
                <a:ea typeface="Calibri"/>
                <a:cs typeface="Calibri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11.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Drosopoulou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, E. (2024, July 9). Tailwind CSS vs. Bootstrap: Utility-first vs. pre-built components. Java Code Geeks. </a:t>
            </a:r>
            <a:r>
              <a:rPr lang="en-US" sz="1400" b="0">
                <a:solidFill>
                  <a:srgbClr val="FFFF00"/>
                </a:solidFill>
                <a:latin typeface="eyinterstate"/>
                <a:ea typeface="Calibri"/>
                <a:cs typeface="Calibri"/>
              </a:rPr>
              <a:t>https://www.javacodegeeks.com/2024/07/tailwind-css-vs-bootstrap-utility-first-vs-pre-built-components.html </a:t>
            </a:r>
            <a:br>
              <a:rPr lang="en-US" sz="1400" b="0">
                <a:solidFill>
                  <a:srgbClr val="FFFF00"/>
                </a:solidFill>
                <a:latin typeface="eyinterstate"/>
                <a:ea typeface="Calibri"/>
                <a:cs typeface="Calibri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12. Nihar Ranjan Das. (2025, August 22). Bootstrap vs Tailwind CSS comparison 2025.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NiharDaily</a:t>
            </a:r>
            <a:r>
              <a:rPr lang="en-US" sz="1400" b="0">
                <a:solidFill>
                  <a:srgbClr val="FFFF00"/>
                </a:solidFill>
                <a:latin typeface="eyinterstate"/>
                <a:ea typeface="Calibri"/>
                <a:cs typeface="Calibri"/>
              </a:rPr>
              <a:t>. </a:t>
            </a:r>
            <a:r>
              <a:rPr lang="en-US" sz="1400" b="0">
                <a:solidFill>
                  <a:srgbClr val="FFFF00"/>
                </a:solidFill>
                <a:latin typeface="eyinterstate"/>
                <a:ea typeface="Calibri"/>
                <a:cs typeface="Calibri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https://www.nihardaily.com/69-bootstrap-vs-tailwind-css-which-css-framework-to-choose-in-2025</a:t>
            </a:r>
            <a:br>
              <a:rPr lang="en-US" sz="1400" b="0">
                <a:latin typeface="eyinterstate"/>
                <a:ea typeface="Calibri"/>
                <a:cs typeface="Calibri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13.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Qudah</a:t>
            </a: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, M. (2024). Tailwind CSS vs Bootstrap: Complete comparison for developers. </a:t>
            </a:r>
            <a:r>
              <a:rPr lang="en-US" sz="1400" b="0" err="1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XHTMLTeam</a:t>
            </a:r>
            <a:r>
              <a:rPr lang="en-US" sz="1400" b="0">
                <a:solidFill>
                  <a:srgbClr val="FFFF00"/>
                </a:solidFill>
                <a:latin typeface="eyinterstate"/>
                <a:ea typeface="Calibri"/>
                <a:cs typeface="Calibri"/>
              </a:rPr>
              <a:t>. https://www.xhtmlteam.com/blog/tailwind-vs-bootstrap-complete-comparison-for-developers/</a:t>
            </a:r>
            <a:br>
              <a:rPr lang="en-US" sz="1400" b="0">
                <a:latin typeface="eyinterstate"/>
                <a:ea typeface="Calibri"/>
                <a:cs typeface="Calibri"/>
              </a:rPr>
            </a:br>
            <a:r>
              <a:rPr lang="en-US" sz="1400" b="0">
                <a:solidFill>
                  <a:schemeClr val="bg1"/>
                </a:solidFill>
                <a:latin typeface="eyinterstate"/>
                <a:ea typeface="Calibri"/>
                <a:cs typeface="Calibri"/>
              </a:rPr>
              <a:t>14. Trantor Inc. (2025, September 9). Tailwind vs Bootstrap CSS: Performance &amp; flexibility compared. </a:t>
            </a:r>
            <a:r>
              <a:rPr lang="en-US" sz="1400" b="0">
                <a:solidFill>
                  <a:srgbClr val="FFFF00"/>
                </a:solidFill>
                <a:latin typeface="eyinterstate"/>
                <a:ea typeface="Calibri"/>
                <a:cs typeface="Calibri"/>
              </a:rPr>
              <a:t>https://www.trantorinc.com/blog/tailwind-vs-bootstrap</a:t>
            </a:r>
            <a:endParaRPr lang="en-US" sz="1400">
              <a:solidFill>
                <a:srgbClr val="FFFF00"/>
              </a:solidFill>
              <a:latin typeface="eyinterstate"/>
              <a:ea typeface="Calibri"/>
              <a:cs typeface="Calibri"/>
            </a:endParaRPr>
          </a:p>
          <a:p>
            <a:pPr>
              <a:defRPr/>
            </a:pPr>
            <a:r>
              <a:rPr lang="en-US" sz="1400" b="0">
                <a:solidFill>
                  <a:srgbClr val="FFFF00"/>
                </a:solidFill>
                <a:latin typeface="Calibri"/>
                <a:ea typeface="Calibri"/>
                <a:cs typeface="Calibri"/>
              </a:rPr>
              <a:t>‌</a:t>
            </a:r>
            <a:endParaRPr lang="en-US" sz="1400">
              <a:solidFill>
                <a:srgbClr val="FFFF00"/>
              </a:solidFill>
            </a:endParaRPr>
          </a:p>
          <a:p>
            <a:pPr>
              <a:defRPr/>
            </a:pPr>
            <a:endParaRPr lang="en-US" sz="1400" b="0">
              <a:solidFill>
                <a:srgbClr val="000000"/>
              </a:solidFill>
              <a:latin typeface="EYInterstate"/>
              <a:ea typeface="Calibri"/>
              <a:cs typeface="Calibri"/>
            </a:endParaRPr>
          </a:p>
          <a:p>
            <a:pPr>
              <a:defRPr/>
            </a:pPr>
            <a:r>
              <a:rPr lang="en-US" sz="1400" b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‌</a:t>
            </a:r>
            <a:endParaRPr lang="en-US"/>
          </a:p>
          <a:p>
            <a:pPr>
              <a:defRPr/>
            </a:pPr>
            <a:endParaRPr lang="en-US" sz="1400" b="0">
              <a:solidFill>
                <a:schemeClr val="bg1"/>
              </a:solidFill>
              <a:latin typeface="EYInterstate"/>
              <a:ea typeface="Calibri"/>
              <a:cs typeface="Calibri"/>
            </a:endParaRPr>
          </a:p>
          <a:p>
            <a:pPr>
              <a:defRPr/>
            </a:pPr>
            <a:r>
              <a:rPr lang="en-US" sz="1400" b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‌</a:t>
            </a:r>
            <a:endParaRPr lang="en-US">
              <a:ea typeface="+mn-ea"/>
              <a:cs typeface="+mn-cs"/>
            </a:endParaRPr>
          </a:p>
          <a:p>
            <a:pPr>
              <a:defRPr/>
            </a:pPr>
            <a:endParaRPr lang="en-US" sz="1400" b="0">
              <a:latin typeface="Calibri"/>
              <a:ea typeface="Calibri"/>
              <a:cs typeface="Calibri"/>
            </a:endParaRPr>
          </a:p>
          <a:p>
            <a:pPr>
              <a:defRPr/>
            </a:pPr>
            <a:r>
              <a:rPr lang="en-US" sz="4000" b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‌</a:t>
            </a:r>
            <a:endParaRPr lang="en-US"/>
          </a:p>
          <a:p>
            <a:pPr>
              <a:spcBef>
                <a:spcPts val="400"/>
              </a:spcBef>
              <a:spcAft>
                <a:spcPts val="400"/>
              </a:spcAft>
              <a:defRPr/>
            </a:pPr>
            <a:br>
              <a:rPr lang="en-US" sz="4000">
                <a:latin typeface="EYInterstate"/>
                <a:ea typeface="+mn-ea"/>
                <a:cs typeface="+mn-cs"/>
              </a:rPr>
            </a:br>
            <a:endParaRPr lang="en-US" sz="4000">
              <a:solidFill>
                <a:schemeClr val="bg1"/>
              </a:solidFill>
              <a:ea typeface="+mn-ea"/>
              <a:cs typeface="+mn-cs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0FFDA0A-0CED-CDF7-0686-0BE98396E8A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83265" y="6437115"/>
            <a:ext cx="3825470" cy="123111"/>
          </a:xfrm>
        </p:spPr>
        <p:txBody>
          <a:bodyPr/>
          <a:lstStyle/>
          <a:p>
            <a:pPr algn="ctr"/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Understand React, Tailwind, </a:t>
            </a:r>
            <a:r>
              <a:rPr lang="en-US">
                <a:solidFill>
                  <a:srgbClr val="FFFFFF"/>
                </a:solidFill>
              </a:rPr>
              <a:t>RSBuild setup</a:t>
            </a:r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F0108C-1AE1-79C2-215A-64C281B1EE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853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696E9-0D11-4051-CD12-34C5A8B5DC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C8CFD6E-D201-CBC2-A776-97362C663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959" y="2807208"/>
            <a:ext cx="7394575" cy="2234248"/>
          </a:xfrm>
        </p:spPr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A9482AB-D8EE-AA21-8A91-8FC9EEB842C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83265" y="6437115"/>
            <a:ext cx="3825470" cy="246221"/>
          </a:xfrm>
        </p:spPr>
        <p:txBody>
          <a:bodyPr/>
          <a:lstStyle/>
          <a:p>
            <a:pPr algn="ctr"/>
            <a:r>
              <a:rPr lang="en-US"/>
              <a:t>Understand React, Tailwind, RSBuild setup</a:t>
            </a:r>
            <a:endParaRPr lang="en-US">
              <a:solidFill>
                <a:srgbClr val="000000"/>
              </a:solidFill>
            </a:endParaRPr>
          </a:p>
          <a:p>
            <a:pPr algn="ctr"/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08F6658-C712-D764-7EDF-B03D8656291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706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511A1-B693-327F-A6CE-94E47572F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510876"/>
            <a:ext cx="3314701" cy="470898"/>
          </a:xfrm>
        </p:spPr>
        <p:txBody>
          <a:bodyPr/>
          <a:lstStyle/>
          <a:p>
            <a:r>
              <a:rPr lang="en-US" sz="4000"/>
              <a:t>Agenda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A9FE90-B823-3555-5D53-17EC4DFFEA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5523" y="2044661"/>
            <a:ext cx="6860556" cy="4638675"/>
          </a:xfrm>
        </p:spPr>
        <p:txBody>
          <a:bodyPr/>
          <a:lstStyle/>
          <a:p>
            <a:pPr marL="251460" indent="-251460">
              <a:buAutoNum type="arabicPeriod"/>
            </a:pPr>
            <a:r>
              <a:rPr lang="en-US"/>
              <a:t> Prerequisites</a:t>
            </a:r>
          </a:p>
          <a:p>
            <a:pPr marL="251460" indent="-251460">
              <a:buAutoNum type="arabicPeriod"/>
            </a:pPr>
            <a:r>
              <a:rPr lang="en-US"/>
              <a:t> React Overview</a:t>
            </a:r>
          </a:p>
          <a:p>
            <a:pPr marL="251460" indent="-251460">
              <a:buAutoNum type="arabicPeriod"/>
            </a:pPr>
            <a:r>
              <a:rPr lang="en-US"/>
              <a:t> React: Advantages &amp; Disadvantages</a:t>
            </a:r>
          </a:p>
          <a:p>
            <a:pPr marL="251460" indent="-251460">
              <a:buAutoNum type="arabicPeriod"/>
            </a:pPr>
            <a:r>
              <a:rPr lang="en-US"/>
              <a:t> React Setup</a:t>
            </a:r>
          </a:p>
          <a:p>
            <a:pPr marL="251460" indent="-251460">
              <a:buAutoNum type="arabicPeriod"/>
            </a:pPr>
            <a:r>
              <a:rPr lang="en-US"/>
              <a:t> </a:t>
            </a:r>
            <a:r>
              <a:rPr lang="en-US" err="1"/>
              <a:t>TailwindCSS</a:t>
            </a:r>
            <a:r>
              <a:rPr lang="en-US"/>
              <a:t> Overview</a:t>
            </a:r>
          </a:p>
          <a:p>
            <a:pPr marL="251460" indent="-251460">
              <a:buAutoNum type="arabicPeriod"/>
            </a:pPr>
            <a:r>
              <a:rPr lang="en-US"/>
              <a:t> Tailwind: Advantages &amp; Disadvantages</a:t>
            </a:r>
          </a:p>
          <a:p>
            <a:pPr>
              <a:buAutoNum type="arabicPeriod"/>
            </a:pPr>
            <a:endParaRPr lang="en-US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575F309F-48EB-64D2-CFC9-9C28E6887DB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183265" y="6437115"/>
            <a:ext cx="3825470" cy="246221"/>
          </a:xfrm>
        </p:spPr>
        <p:txBody>
          <a:bodyPr/>
          <a:lstStyle/>
          <a:p>
            <a:pPr algn="ctr"/>
            <a:r>
              <a:rPr lang="en-US">
                <a:latin typeface="EYInterstate Light"/>
              </a:rPr>
              <a:t>Understand React, Tailwind, RSBuild setup</a:t>
            </a:r>
            <a:endParaRPr lang="en-US">
              <a:solidFill>
                <a:srgbClr val="FFFFFF"/>
              </a:solidFill>
              <a:latin typeface="EYInterstate Light"/>
            </a:endParaRPr>
          </a:p>
          <a:p>
            <a:pPr algn="ctr"/>
            <a:endParaRPr lang="en-US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6250176A-8703-79C1-E102-3B36E4038DF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F1BC30E3-FFE5-4B91-AA19-87A149EBB9E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5384F838-BD05-8779-B15D-E4673380764F}"/>
              </a:ext>
            </a:extLst>
          </p:cNvPr>
          <p:cNvSpPr txBox="1">
            <a:spLocks/>
          </p:cNvSpPr>
          <p:nvPr/>
        </p:nvSpPr>
        <p:spPr>
          <a:xfrm>
            <a:off x="6256750" y="2118554"/>
            <a:ext cx="5693080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52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2268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 startAt="7"/>
            </a:pPr>
            <a:r>
              <a:rPr lang="en-US"/>
              <a:t>Tailwind Setup</a:t>
            </a:r>
          </a:p>
          <a:p>
            <a:pPr marL="251460" indent="-251460">
              <a:buFont typeface="Wingdings" pitchFamily="2" charset="2"/>
              <a:buAutoNum type="arabicPeriod" startAt="7"/>
            </a:pPr>
            <a:r>
              <a:rPr lang="en-US"/>
              <a:t> </a:t>
            </a:r>
            <a:r>
              <a:rPr lang="en-US" err="1"/>
              <a:t>RsBuild</a:t>
            </a:r>
            <a:r>
              <a:rPr lang="en-US"/>
              <a:t> Overview</a:t>
            </a:r>
          </a:p>
          <a:p>
            <a:pPr marL="251460" indent="-251460">
              <a:buFont typeface="Wingdings" pitchFamily="2" charset="2"/>
              <a:buAutoNum type="arabicPeriod" startAt="7"/>
            </a:pPr>
            <a:r>
              <a:rPr lang="en-US"/>
              <a:t> Tailwind VS. Bootstrap</a:t>
            </a:r>
          </a:p>
          <a:p>
            <a:pPr marL="251460" indent="-251460">
              <a:buFont typeface="Wingdings" pitchFamily="2" charset="2"/>
              <a:buAutoNum type="arabicPeriod" startAt="7"/>
            </a:pPr>
            <a:r>
              <a:rPr lang="en-US"/>
              <a:t> Tailwind Over Bootstrap</a:t>
            </a:r>
          </a:p>
          <a:p>
            <a:pPr marL="251460" indent="-251460">
              <a:buFont typeface="Wingdings" pitchFamily="2" charset="2"/>
              <a:buAutoNum type="arabicPeriod" startAt="7"/>
            </a:pPr>
            <a:r>
              <a:rPr lang="en-US"/>
              <a:t> React + Tailwind VS. Webpack +  Bootstrap</a:t>
            </a:r>
          </a:p>
          <a:p>
            <a:pPr marL="251460" indent="-251460">
              <a:buFont typeface="Wingdings" pitchFamily="2" charset="2"/>
              <a:buAutoNum type="arabicPeriod" startAt="7"/>
            </a:pPr>
            <a:r>
              <a:rPr lang="en-US"/>
              <a:t> Conclusion</a:t>
            </a:r>
          </a:p>
          <a:p>
            <a:pPr>
              <a:buFont typeface="Wingdings" pitchFamily="2" charset="2"/>
              <a:buAutoNum type="arabicPeriod" startAt="7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396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1C0F2D9-589A-5443-F977-6038BD06B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908720"/>
            <a:ext cx="7394575" cy="954538"/>
          </a:xfrm>
        </p:spPr>
        <p:txBody>
          <a:bodyPr/>
          <a:lstStyle/>
          <a:p>
            <a:r>
              <a:rPr lang="en-US" sz="4000">
                <a:solidFill>
                  <a:srgbClr val="FFE600"/>
                </a:solidFill>
                <a:cs typeface="Arial"/>
              </a:rPr>
              <a:t>Prerequisites</a:t>
            </a:r>
            <a:endParaRPr lang="en-US" sz="400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925DD58-4974-549B-5F84-0ABC911DCE0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83265" y="6437115"/>
            <a:ext cx="3825470" cy="246221"/>
          </a:xfrm>
        </p:spPr>
        <p:txBody>
          <a:bodyPr/>
          <a:lstStyle/>
          <a:p>
            <a:pPr algn="ctr"/>
            <a:r>
              <a:rPr lang="en-US"/>
              <a:t>Understand React, Tailwind, RSBuild setup</a:t>
            </a:r>
            <a:endParaRPr lang="en-US">
              <a:solidFill>
                <a:srgbClr val="000000"/>
              </a:solidFill>
            </a:endParaRPr>
          </a:p>
          <a:p>
            <a:pPr algn="ctr"/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198CFE6-6DE2-2C53-6DED-8BE22EE73E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0EDE68-82BA-B087-B47E-D2AA1B86ED09}"/>
              </a:ext>
            </a:extLst>
          </p:cNvPr>
          <p:cNvSpPr txBox="1">
            <a:spLocks/>
          </p:cNvSpPr>
          <p:nvPr/>
        </p:nvSpPr>
        <p:spPr>
          <a:xfrm>
            <a:off x="485747" y="1729708"/>
            <a:ext cx="6435824" cy="3345531"/>
          </a:xfrm>
          <a:prstGeom prst="rect">
            <a:avLst/>
          </a:prstGeom>
          <a:noFill/>
        </p:spPr>
        <p:txBody>
          <a:bodyPr wrap="square" lIns="0" tIns="36576" rIns="0" bIns="0" rtlCol="0" anchor="t">
            <a:spAutoFit/>
          </a:bodyPr>
          <a:lstStyle/>
          <a:p>
            <a:pPr lvl="0">
              <a:spcAft>
                <a:spcPts val="600"/>
              </a:spcAft>
              <a:buClr>
                <a:srgbClr val="FFD200"/>
              </a:buClr>
              <a:buSzPct val="70000"/>
              <a:defRPr/>
            </a:pPr>
            <a:r>
              <a:rPr lang="en-US" b="1" kern="0">
                <a:solidFill>
                  <a:srgbClr val="FFE600"/>
                </a:solidFill>
                <a:latin typeface="EYInterstate" panose="02000503020000020004" pitchFamily="2" charset="0"/>
                <a:cs typeface="Arial"/>
              </a:rPr>
              <a:t>Download Node </a:t>
            </a:r>
            <a:r>
              <a:rPr lang="en-US" b="1" kern="0" err="1">
                <a:solidFill>
                  <a:srgbClr val="FFE600"/>
                </a:solidFill>
                <a:latin typeface="EYInterstate" panose="02000503020000020004" pitchFamily="2" charset="0"/>
                <a:cs typeface="Arial"/>
              </a:rPr>
              <a:t>js</a:t>
            </a:r>
            <a:r>
              <a:rPr lang="en-US" b="1" kern="0">
                <a:solidFill>
                  <a:srgbClr val="FFE600"/>
                </a:solidFill>
                <a:latin typeface="EYInterstate" panose="02000503020000020004" pitchFamily="2" charset="0"/>
                <a:cs typeface="Arial"/>
              </a:rPr>
              <a:t> before React installation process</a:t>
            </a: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 typeface="Arial" panose="020B0604020202020204" pitchFamily="34" charset="0"/>
              <a:buChar char="•"/>
              <a:defRPr/>
            </a:pPr>
            <a:r>
              <a:rPr lang="en-US" sz="1600" kern="0">
                <a:solidFill>
                  <a:srgbClr val="FFFFFF"/>
                </a:solidFill>
                <a:latin typeface="EYInterstate" panose="02000503020000020004" pitchFamily="2" charset="0"/>
              </a:rPr>
              <a:t>Node.js is a JavaScript runtime environment that allows you to run JavaScript on the server side. 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 typeface="Arial" panose="020B0604020202020204" pitchFamily="34" charset="0"/>
              <a:buChar char="•"/>
              <a:defRPr/>
            </a:pP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 typeface="Arial" panose="020B0604020202020204" pitchFamily="34" charset="0"/>
              <a:buChar char="•"/>
              <a:defRPr/>
            </a:pPr>
            <a:r>
              <a:rPr lang="en-US" sz="1600" kern="0">
                <a:solidFill>
                  <a:srgbClr val="FFFFFF"/>
                </a:solidFill>
                <a:latin typeface="EYInterstate" panose="02000503020000020004" pitchFamily="2" charset="0"/>
              </a:rPr>
              <a:t>When writing React, the JavaScript functions in the React project, and Node.js will help to run this JavaScript code on the webpage. </a:t>
            </a: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rgbClr val="FFFFFF"/>
                </a:solidFill>
                <a:latin typeface="EYInterstate" panose="02000503020000020004" pitchFamily="2" charset="0"/>
              </a:rPr>
              <a:t>Click </a:t>
            </a:r>
            <a:r>
              <a:rPr lang="en-MY" sz="1600">
                <a:hlinkClick r:id="rId3"/>
              </a:rPr>
              <a:t>Node.js — Download Node.js®</a:t>
            </a:r>
            <a:r>
              <a:rPr lang="en-US" sz="1600" kern="0">
                <a:solidFill>
                  <a:srgbClr val="FFFFFF"/>
                </a:solidFill>
                <a:latin typeface="EYInterstate" panose="02000503020000020004" pitchFamily="2" charset="0"/>
              </a:rPr>
              <a:t> to download </a:t>
            </a:r>
            <a:endParaRPr lang="en-MY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MY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3D71E8-6922-7629-9841-985E3E5F0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3274" y="1407312"/>
            <a:ext cx="3289913" cy="328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23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DA150-8EF3-31C6-FE31-DE2B15BF1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15C1A0F-D20D-A719-2E06-58CBC5880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908720"/>
            <a:ext cx="7394575" cy="954538"/>
          </a:xfrm>
        </p:spPr>
        <p:txBody>
          <a:bodyPr/>
          <a:lstStyle/>
          <a:p>
            <a:r>
              <a:rPr lang="en-US" sz="4000">
                <a:solidFill>
                  <a:srgbClr val="FFE600"/>
                </a:solidFill>
                <a:cs typeface="Arial"/>
              </a:rPr>
              <a:t>Why React Over JavaScript</a:t>
            </a:r>
            <a:endParaRPr lang="en-US" sz="400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68D5778-6B5E-B5EB-BCBC-AA9D0E53086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83265" y="6437115"/>
            <a:ext cx="3825470" cy="246221"/>
          </a:xfrm>
        </p:spPr>
        <p:txBody>
          <a:bodyPr/>
          <a:lstStyle/>
          <a:p>
            <a:pPr algn="ctr"/>
            <a:r>
              <a:rPr lang="en-US"/>
              <a:t>Understand React, Tailwind, RSBuild setup</a:t>
            </a:r>
            <a:endParaRPr lang="en-US">
              <a:solidFill>
                <a:srgbClr val="000000"/>
              </a:solidFill>
            </a:endParaRPr>
          </a:p>
          <a:p>
            <a:pPr algn="ctr"/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E97B871-742E-CF54-E5D3-E6C06ADBC8F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D040A1-DD5D-DC72-AAFD-DF1770080B46}"/>
              </a:ext>
            </a:extLst>
          </p:cNvPr>
          <p:cNvSpPr txBox="1">
            <a:spLocks/>
          </p:cNvSpPr>
          <p:nvPr/>
        </p:nvSpPr>
        <p:spPr>
          <a:xfrm>
            <a:off x="740296" y="1775428"/>
            <a:ext cx="10746854" cy="1883593"/>
          </a:xfrm>
          <a:prstGeom prst="rect">
            <a:avLst/>
          </a:prstGeom>
          <a:noFill/>
        </p:spPr>
        <p:txBody>
          <a:bodyPr wrap="square" lIns="0" tIns="36576" rIns="0" bIns="0" rtlCol="0" anchor="t">
            <a:spAutoFit/>
          </a:bodyPr>
          <a:lstStyle/>
          <a:p>
            <a:pPr marL="342900" lvl="0" indent="-342900">
              <a:spcAft>
                <a:spcPts val="600"/>
              </a:spcAft>
              <a:buClr>
                <a:srgbClr val="FFD200"/>
              </a:buClr>
              <a:buSzPct val="70000"/>
              <a:buFont typeface="+mj-lt"/>
              <a:buAutoNum type="arabicPeriod"/>
              <a:defRPr/>
            </a:pPr>
            <a:r>
              <a:rPr lang="en-US" sz="2000" kern="0">
                <a:solidFill>
                  <a:schemeClr val="bg1"/>
                </a:solidFill>
                <a:latin typeface="EYInterstate" panose="02000503020000020004" pitchFamily="2" charset="0"/>
                <a:cs typeface="Arial"/>
              </a:rPr>
              <a:t>Handles complex UIs more efficiently</a:t>
            </a:r>
          </a:p>
          <a:p>
            <a:pPr marL="342900" lvl="0" indent="-342900">
              <a:spcAft>
                <a:spcPts val="600"/>
              </a:spcAft>
              <a:buClr>
                <a:srgbClr val="FFD200"/>
              </a:buClr>
              <a:buSzPct val="70000"/>
              <a:buFont typeface="+mj-lt"/>
              <a:buAutoNum type="arabicPeriod"/>
              <a:defRPr/>
            </a:pPr>
            <a:r>
              <a:rPr lang="en-US" sz="2000" kern="0">
                <a:solidFill>
                  <a:schemeClr val="bg1"/>
                </a:solidFill>
                <a:latin typeface="EYInterstate" panose="02000503020000020004" pitchFamily="2" charset="0"/>
                <a:cs typeface="Arial"/>
              </a:rPr>
              <a:t>Reusable components → faster development</a:t>
            </a:r>
          </a:p>
          <a:p>
            <a:pPr marL="342900" lvl="0" indent="-342900">
              <a:spcAft>
                <a:spcPts val="600"/>
              </a:spcAft>
              <a:buClr>
                <a:srgbClr val="FFD200"/>
              </a:buClr>
              <a:buSzPct val="70000"/>
              <a:buFont typeface="+mj-lt"/>
              <a:buAutoNum type="arabicPeriod"/>
              <a:defRPr/>
            </a:pPr>
            <a:r>
              <a:rPr lang="en-US" sz="2000" kern="0">
                <a:solidFill>
                  <a:schemeClr val="bg1"/>
                </a:solidFill>
                <a:latin typeface="EYInterstate" panose="02000503020000020004" pitchFamily="2" charset="0"/>
                <a:cs typeface="Arial"/>
              </a:rPr>
              <a:t>Automatic UI updating with Virtual DOM</a:t>
            </a:r>
          </a:p>
          <a:p>
            <a:pPr marL="342900" lvl="0" indent="-342900">
              <a:spcAft>
                <a:spcPts val="600"/>
              </a:spcAft>
              <a:buClr>
                <a:srgbClr val="FFD200"/>
              </a:buClr>
              <a:buSzPct val="70000"/>
              <a:buFont typeface="+mj-lt"/>
              <a:buAutoNum type="arabicPeriod"/>
              <a:defRPr/>
            </a:pPr>
            <a:r>
              <a:rPr lang="en-US" sz="2000" kern="0">
                <a:solidFill>
                  <a:schemeClr val="bg1"/>
                </a:solidFill>
                <a:latin typeface="EYInterstate" panose="02000503020000020004" pitchFamily="2" charset="0"/>
                <a:cs typeface="Arial"/>
              </a:rPr>
              <a:t>Cleaner code structure as projects scale</a:t>
            </a:r>
          </a:p>
          <a:p>
            <a:pPr marL="342900" lvl="0" indent="-342900">
              <a:spcAft>
                <a:spcPts val="600"/>
              </a:spcAft>
              <a:buClr>
                <a:srgbClr val="FFD200"/>
              </a:buClr>
              <a:buSzPct val="70000"/>
              <a:buFont typeface="+mj-lt"/>
              <a:buAutoNum type="arabicPeriod"/>
              <a:defRPr/>
            </a:pPr>
            <a:r>
              <a:rPr lang="en-US" sz="2000" kern="0">
                <a:solidFill>
                  <a:schemeClr val="bg1"/>
                </a:solidFill>
                <a:latin typeface="EYInterstate" panose="02000503020000020004" pitchFamily="2" charset="0"/>
                <a:cs typeface="Arial"/>
              </a:rPr>
              <a:t>Supported by a large ecosystem &amp; community</a:t>
            </a:r>
            <a:endParaRPr lang="en-US" kern="0">
              <a:solidFill>
                <a:schemeClr val="bg1"/>
              </a:solidFill>
              <a:latin typeface="EYInterstate" panose="02000503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492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105CC-0280-EDFE-F245-958456AD5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F39F8BD-448F-7D30-015C-63F2474EB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873" y="1362712"/>
            <a:ext cx="11224347" cy="470898"/>
          </a:xfrm>
        </p:spPr>
        <p:txBody>
          <a:bodyPr/>
          <a:lstStyle/>
          <a:p>
            <a:r>
              <a:rPr lang="en-US" sz="2800">
                <a:solidFill>
                  <a:srgbClr val="FFE600"/>
                </a:solidFill>
                <a:latin typeface="EYInterstate Regular"/>
                <a:cs typeface="Arial"/>
              </a:rPr>
              <a:t>What is React?</a:t>
            </a:r>
            <a:endParaRPr lang="en-US" sz="280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FD0760B-9F3F-5A0F-7018-B4011F332C27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92266" y="1908897"/>
            <a:ext cx="8445489" cy="970956"/>
          </a:xfrm>
        </p:spPr>
        <p:txBody>
          <a:bodyPr/>
          <a:lstStyle/>
          <a:p>
            <a:pPr marL="251460" indent="-251460"/>
            <a:r>
              <a:rPr lang="en-US"/>
              <a:t>React is a free and open-source front-end JavaScript library that allows developers to build UIs using reusable components.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72D99-A2C5-2E14-7EBF-809548600BF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183265" y="6437115"/>
            <a:ext cx="3825470" cy="123111"/>
          </a:xfrm>
        </p:spPr>
        <p:txBody>
          <a:bodyPr/>
          <a:lstStyle/>
          <a:p>
            <a:pPr algn="ctr"/>
            <a:r>
              <a:rPr lang="en-US"/>
              <a:t>Understand React, Tailwind, RSBuild setup</a:t>
            </a:r>
            <a:endParaRPr lang="en-US">
              <a:solidFill>
                <a:srgbClr val="000000"/>
              </a:solidFill>
            </a:endParaRPr>
          </a:p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97F326-A4B6-7A14-D519-EECFBEF9953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D908C951-0DC2-53A3-67F3-0996B36CE5E5}"/>
              </a:ext>
            </a:extLst>
          </p:cNvPr>
          <p:cNvSpPr txBox="1">
            <a:spLocks/>
          </p:cNvSpPr>
          <p:nvPr/>
        </p:nvSpPr>
        <p:spPr>
          <a:xfrm>
            <a:off x="492266" y="3255005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sz="2800">
                <a:solidFill>
                  <a:srgbClr val="FFE600"/>
                </a:solidFill>
                <a:latin typeface="EYInterstate Regular"/>
                <a:cs typeface="Arial"/>
              </a:rPr>
              <a:t>Use cases for React</a:t>
            </a:r>
            <a:endParaRPr lang="en-US" sz="2800"/>
          </a:p>
        </p:txBody>
      </p:sp>
      <p:sp>
        <p:nvSpPr>
          <p:cNvPr id="7" name="Content Placeholder 10">
            <a:extLst>
              <a:ext uri="{FF2B5EF4-FFF2-40B4-BE49-F238E27FC236}">
                <a16:creationId xmlns:a16="http://schemas.microsoft.com/office/drawing/2014/main" id="{3FF34EDE-046F-ABA0-9325-7FF9974A03E0}"/>
              </a:ext>
            </a:extLst>
          </p:cNvPr>
          <p:cNvSpPr txBox="1">
            <a:spLocks/>
          </p:cNvSpPr>
          <p:nvPr/>
        </p:nvSpPr>
        <p:spPr>
          <a:xfrm>
            <a:off x="469874" y="3856683"/>
            <a:ext cx="8445489" cy="184797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52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Clr>
                <a:schemeClr val="tx2"/>
              </a:buClr>
              <a:buFont typeface="Wingdings" pitchFamily="2" charset="2"/>
              <a:buNone/>
              <a:tabLst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1460" indent="-251460"/>
            <a:r>
              <a:rPr lang="en-US"/>
              <a:t>Single Page Applications (SPAs) </a:t>
            </a:r>
          </a:p>
          <a:p>
            <a:pPr marL="251460" indent="-251460"/>
            <a:r>
              <a:rPr lang="en-US"/>
              <a:t>Mobile App Development with React Native</a:t>
            </a:r>
          </a:p>
          <a:p>
            <a:pPr marL="251460" indent="-251460"/>
            <a:r>
              <a:rPr lang="en-US"/>
              <a:t>Real time data rendering</a:t>
            </a:r>
          </a:p>
          <a:p>
            <a:pPr marL="251460" indent="-251460"/>
            <a:r>
              <a:rPr lang="en-US"/>
              <a:t>Social Media such as Facebook for dynamic and interactive user interfaces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2" name="Picture 1" descr="React Logo PNG Transparent &amp; SVG Vector - Freebie Supply">
            <a:extLst>
              <a:ext uri="{FF2B5EF4-FFF2-40B4-BE49-F238E27FC236}">
                <a16:creationId xmlns:a16="http://schemas.microsoft.com/office/drawing/2014/main" id="{943EA7CC-6A60-A030-E4AC-D7A68BE03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4453823" y="411497"/>
            <a:ext cx="658283" cy="590550"/>
          </a:xfrm>
          <a:prstGeom prst="rect">
            <a:avLst/>
          </a:prstGeom>
        </p:spPr>
      </p:pic>
      <p:sp>
        <p:nvSpPr>
          <p:cNvPr id="8" name="Title 5">
            <a:extLst>
              <a:ext uri="{FF2B5EF4-FFF2-40B4-BE49-F238E27FC236}">
                <a16:creationId xmlns:a16="http://schemas.microsoft.com/office/drawing/2014/main" id="{5FD1DE8A-C15A-EDA9-910F-F77D779F1FE8}"/>
              </a:ext>
            </a:extLst>
          </p:cNvPr>
          <p:cNvSpPr txBox="1">
            <a:spLocks/>
          </p:cNvSpPr>
          <p:nvPr/>
        </p:nvSpPr>
        <p:spPr>
          <a:xfrm>
            <a:off x="469873" y="494776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sz="4000">
                <a:solidFill>
                  <a:srgbClr val="FFE600"/>
                </a:solidFill>
                <a:latin typeface="EYInterstate Regular"/>
                <a:cs typeface="Arial"/>
              </a:rPr>
              <a:t>React Overview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1053496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F08DA-38D6-57F5-B110-584D09FAA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944E4F4-DE0D-6BC9-B87C-842855747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873" y="1362712"/>
            <a:ext cx="11224347" cy="470898"/>
          </a:xfrm>
        </p:spPr>
        <p:txBody>
          <a:bodyPr/>
          <a:lstStyle/>
          <a:p>
            <a:r>
              <a:rPr lang="en-US" sz="2800">
                <a:solidFill>
                  <a:srgbClr val="FFE600"/>
                </a:solidFill>
                <a:latin typeface="EYInterstate Regular"/>
                <a:cs typeface="Arial"/>
              </a:rPr>
              <a:t>What is TypeScript?</a:t>
            </a:r>
            <a:endParaRPr lang="en-US" sz="280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A413891-9DC3-B931-A46A-9BEFE59C16D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5136" y="2080590"/>
            <a:ext cx="8445489" cy="970956"/>
          </a:xfrm>
        </p:spPr>
        <p:txBody>
          <a:bodyPr/>
          <a:lstStyle/>
          <a:p>
            <a:pPr marL="251460" indent="-251460"/>
            <a:r>
              <a:rPr lang="en-US"/>
              <a:t>JavaScript with added types</a:t>
            </a:r>
          </a:p>
          <a:p>
            <a:pPr marL="251460" indent="-251460"/>
            <a:r>
              <a:rPr lang="en-US"/>
              <a:t>Catches errors before the app runs</a:t>
            </a:r>
          </a:p>
          <a:p>
            <a:pPr marL="251460" indent="-251460"/>
            <a:r>
              <a:rPr lang="en-US"/>
              <a:t>Makes React components more predictable</a:t>
            </a:r>
          </a:p>
          <a:p>
            <a:pPr marL="251460" indent="-251460"/>
            <a:r>
              <a:rPr lang="en-US"/>
              <a:t>Better autocomplete and editor support</a:t>
            </a:r>
          </a:p>
          <a:p>
            <a:pPr marL="251460" indent="-251460"/>
            <a:r>
              <a:rPr lang="en-US"/>
              <a:t>Helps large projects stay organized</a:t>
            </a:r>
          </a:p>
          <a:p>
            <a:pPr marL="251460" indent="-251460"/>
            <a:r>
              <a:rPr lang="en-US"/>
              <a:t>Commonly used in modern React apps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8F4FD6-970F-A7A3-80E1-DAC2AF158BB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183265" y="6437115"/>
            <a:ext cx="3825470" cy="123111"/>
          </a:xfrm>
        </p:spPr>
        <p:txBody>
          <a:bodyPr/>
          <a:lstStyle/>
          <a:p>
            <a:pPr algn="ctr"/>
            <a:r>
              <a:rPr lang="en-US"/>
              <a:t>Understand React, Tailwind, RSBuild setup</a:t>
            </a:r>
            <a:endParaRPr lang="en-US">
              <a:solidFill>
                <a:srgbClr val="000000"/>
              </a:solidFill>
            </a:endParaRPr>
          </a:p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EF498-25E4-8835-9899-E8C2BB395916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Content Placeholder 10">
            <a:extLst>
              <a:ext uri="{FF2B5EF4-FFF2-40B4-BE49-F238E27FC236}">
                <a16:creationId xmlns:a16="http://schemas.microsoft.com/office/drawing/2014/main" id="{D788DEA6-8880-0A14-0BCA-60FA3822CF4C}"/>
              </a:ext>
            </a:extLst>
          </p:cNvPr>
          <p:cNvSpPr txBox="1">
            <a:spLocks/>
          </p:cNvSpPr>
          <p:nvPr/>
        </p:nvSpPr>
        <p:spPr>
          <a:xfrm>
            <a:off x="469874" y="3856683"/>
            <a:ext cx="8445489" cy="184797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52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Clr>
                <a:schemeClr val="tx2"/>
              </a:buClr>
              <a:buFont typeface="Wingdings" pitchFamily="2" charset="2"/>
              <a:buNone/>
              <a:tabLst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C6198810-E069-B89C-B9F5-48953215023C}"/>
              </a:ext>
            </a:extLst>
          </p:cNvPr>
          <p:cNvSpPr txBox="1">
            <a:spLocks/>
          </p:cNvSpPr>
          <p:nvPr/>
        </p:nvSpPr>
        <p:spPr>
          <a:xfrm>
            <a:off x="469873" y="494776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sz="4000">
                <a:solidFill>
                  <a:srgbClr val="FFE600"/>
                </a:solidFill>
                <a:latin typeface="EYInterstate Regular"/>
                <a:cs typeface="Arial"/>
              </a:rPr>
              <a:t>TypeScript Overview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1860480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105CC-0280-EDFE-F245-958456AD5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F39F8BD-448F-7D30-015C-63F2474EB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818" y="552240"/>
            <a:ext cx="11224347" cy="470898"/>
          </a:xfrm>
        </p:spPr>
        <p:txBody>
          <a:bodyPr/>
          <a:lstStyle/>
          <a:p>
            <a:r>
              <a:rPr lang="en-US" sz="4000">
                <a:solidFill>
                  <a:srgbClr val="FFE600"/>
                </a:solidFill>
                <a:cs typeface="Arial"/>
              </a:rPr>
              <a:t>React</a:t>
            </a:r>
            <a:endParaRPr lang="en-US" b="0">
              <a:solidFill>
                <a:srgbClr val="1A1A24"/>
              </a:solidFill>
              <a:cs typeface="Arial"/>
            </a:endParaRPr>
          </a:p>
          <a:p>
            <a:endParaRPr lang="en-US" b="0">
              <a:solidFill>
                <a:srgbClr val="1A1A24"/>
              </a:solidFill>
              <a:cs typeface="Arial"/>
            </a:endParaRPr>
          </a:p>
          <a:p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086EE1A-A481-5EF4-CFB1-57F08815398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2131" y="1859995"/>
            <a:ext cx="5356800" cy="4638675"/>
          </a:xfrm>
        </p:spPr>
        <p:txBody>
          <a:bodyPr/>
          <a:lstStyle/>
          <a:p>
            <a:pPr marL="251460" indent="-251460"/>
            <a:r>
              <a:rPr lang="en-US" b="1"/>
              <a:t>Reusable components </a:t>
            </a:r>
            <a:r>
              <a:rPr lang="en-US"/>
              <a:t>– developers build UI pieces and can be reused</a:t>
            </a:r>
          </a:p>
          <a:p>
            <a:pPr marL="251460" indent="-251460"/>
            <a:r>
              <a:rPr lang="en-US" b="1"/>
              <a:t>Fast performance</a:t>
            </a:r>
            <a:r>
              <a:rPr lang="en-US"/>
              <a:t> – react only changes parts of the page using Virtual DOM</a:t>
            </a:r>
          </a:p>
          <a:p>
            <a:pPr marL="251460" indent="-251460"/>
            <a:r>
              <a:rPr lang="en-US"/>
              <a:t>React supports Search Engine Optimization (SEO) because JSX is structured like HTML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72E82A1-3E34-FBE9-836E-F03E815EF57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71" y="1869640"/>
            <a:ext cx="5356800" cy="4638675"/>
          </a:xfrm>
        </p:spPr>
        <p:txBody>
          <a:bodyPr/>
          <a:lstStyle/>
          <a:p>
            <a:pPr marL="251460" indent="-251460"/>
            <a:r>
              <a:rPr lang="en-US" b="1"/>
              <a:t>Limited </a:t>
            </a:r>
            <a:r>
              <a:rPr lang="en-US" b="1" err="1"/>
              <a:t>opinionatedness</a:t>
            </a:r>
            <a:r>
              <a:rPr lang="en-US" b="1"/>
              <a:t> </a:t>
            </a:r>
            <a:r>
              <a:rPr lang="en-US"/>
              <a:t>- It is just a UI library and not a framework with few concept (JSX, Hooks, Component lifecycles)</a:t>
            </a:r>
          </a:p>
          <a:p>
            <a:pPr marL="251460" indent="-251460"/>
            <a:r>
              <a:rPr lang="en-US" b="1"/>
              <a:t>Frequent updates </a:t>
            </a:r>
            <a:r>
              <a:rPr lang="en-US"/>
              <a:t>– regular release of new versions and updates to the React library</a:t>
            </a:r>
          </a:p>
          <a:p>
            <a:pPr marL="251460" indent="-251460"/>
            <a:r>
              <a:rPr lang="en-US" b="1"/>
              <a:t>Boilerplate code </a:t>
            </a:r>
            <a:r>
              <a:rPr lang="en-US"/>
              <a:t>– setting up a full React project often requires repetitive configuration steps.</a:t>
            </a:r>
          </a:p>
          <a:p>
            <a:pPr marL="251460" indent="-251460"/>
            <a:endParaRPr lang="en-US"/>
          </a:p>
          <a:p>
            <a:pPr marL="251460" indent="-25146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97F326-A4B6-7A14-D519-EECFBEF99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72D99-A2C5-2E14-7EBF-809548600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83265" y="6437115"/>
            <a:ext cx="3825470" cy="123111"/>
          </a:xfrm>
        </p:spPr>
        <p:txBody>
          <a:bodyPr/>
          <a:lstStyle/>
          <a:p>
            <a:pPr algn="ctr"/>
            <a:r>
              <a:rPr lang="en-US"/>
              <a:t>Understand React, Tailwind, RSBuild setup</a:t>
            </a:r>
            <a:endParaRPr lang="en-US">
              <a:solidFill>
                <a:srgbClr val="000000"/>
              </a:solidFill>
            </a:endParaRPr>
          </a:p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856FB3-080A-1B07-5E03-83DA80ABB7C5}"/>
              </a:ext>
            </a:extLst>
          </p:cNvPr>
          <p:cNvSpPr txBox="1"/>
          <p:nvPr/>
        </p:nvSpPr>
        <p:spPr>
          <a:xfrm>
            <a:off x="6353071" y="1148202"/>
            <a:ext cx="60944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rgbClr val="FFE600"/>
                </a:solidFill>
                <a:cs typeface="Arial"/>
              </a:rPr>
              <a:t>Disadvantages</a:t>
            </a:r>
            <a:endParaRPr lang="en-MY" sz="2800" b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A31CFA-CD34-5010-30C3-2A6ADAF85D63}"/>
              </a:ext>
            </a:extLst>
          </p:cNvPr>
          <p:cNvSpPr txBox="1"/>
          <p:nvPr/>
        </p:nvSpPr>
        <p:spPr>
          <a:xfrm>
            <a:off x="482131" y="1148202"/>
            <a:ext cx="60944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rgbClr val="FFE600"/>
                </a:solidFill>
                <a:cs typeface="Arial"/>
              </a:rPr>
              <a:t>Advantages</a:t>
            </a:r>
            <a:endParaRPr lang="en-MY" sz="2800" b="1"/>
          </a:p>
        </p:txBody>
      </p:sp>
      <p:pic>
        <p:nvPicPr>
          <p:cNvPr id="9" name="Picture 8" descr="React Logo PNG Transparent &amp; SVG Vector - Freebie Supply">
            <a:extLst>
              <a:ext uri="{FF2B5EF4-FFF2-40B4-BE49-F238E27FC236}">
                <a16:creationId xmlns:a16="http://schemas.microsoft.com/office/drawing/2014/main" id="{A4E7C882-8909-C751-6F07-F798B1F72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2182201" y="497761"/>
            <a:ext cx="658283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36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75C776-F387-91E8-68C3-43CC5352A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9D3DBBA-2442-251F-2330-8E11CE8C9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908720"/>
            <a:ext cx="7394575" cy="1008112"/>
          </a:xfrm>
        </p:spPr>
        <p:txBody>
          <a:bodyPr/>
          <a:lstStyle/>
          <a:p>
            <a:r>
              <a:rPr lang="en-US" sz="4000">
                <a:solidFill>
                  <a:schemeClr val="tx2"/>
                </a:solidFill>
              </a:rPr>
              <a:t>React Setup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D9C09EE-94C8-FDE6-9BC8-344B218A954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183265" y="6437115"/>
            <a:ext cx="3825470" cy="246221"/>
          </a:xfrm>
        </p:spPr>
        <p:txBody>
          <a:bodyPr/>
          <a:lstStyle/>
          <a:p>
            <a:pPr algn="ctr"/>
            <a:r>
              <a:rPr lang="en-US">
                <a:latin typeface="EYInterstate Light"/>
              </a:rPr>
              <a:t>Understand React, Tailwind, RSBuild setup</a:t>
            </a:r>
            <a:endParaRPr lang="en-US">
              <a:solidFill>
                <a:srgbClr val="FFFFFF"/>
              </a:solidFill>
              <a:latin typeface="EYInterstate Light"/>
            </a:endParaRPr>
          </a:p>
          <a:p>
            <a:pPr algn="ctr"/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0964991-688E-738C-9630-5BA8BC2552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4822C8-CAD9-5EA7-B165-54651E0555F0}"/>
              </a:ext>
            </a:extLst>
          </p:cNvPr>
          <p:cNvSpPr txBox="1">
            <a:spLocks/>
          </p:cNvSpPr>
          <p:nvPr/>
        </p:nvSpPr>
        <p:spPr>
          <a:xfrm>
            <a:off x="485775" y="2011288"/>
            <a:ext cx="6435824" cy="4822859"/>
          </a:xfrm>
          <a:prstGeom prst="rect">
            <a:avLst/>
          </a:prstGeom>
          <a:noFill/>
        </p:spPr>
        <p:txBody>
          <a:bodyPr wrap="square" lIns="0" tIns="36576" rIns="0" bIns="0" rtlCol="0" anchor="t">
            <a:spAutoFit/>
          </a:bodyPr>
          <a:lstStyle/>
          <a:p>
            <a:pPr lvl="0">
              <a:spcAft>
                <a:spcPts val="600"/>
              </a:spcAft>
              <a:buClr>
                <a:srgbClr val="FFD200"/>
              </a:buClr>
              <a:buSzPct val="70000"/>
              <a:defRPr/>
            </a:pPr>
            <a:r>
              <a:rPr lang="en-US" b="1" kern="0">
                <a:solidFill>
                  <a:srgbClr val="FFE600"/>
                </a:solidFill>
                <a:latin typeface="EYInterstate" panose="02000503020000020004" pitchFamily="2" charset="0"/>
                <a:cs typeface="Arial"/>
              </a:rPr>
              <a:t>In the Visual Studio Code Terminal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YInterstate" panose="02000503020000020004" pitchFamily="2" charset="0"/>
              <a:cs typeface="Arial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r>
              <a:rPr lang="en-US" sz="1600" b="1" kern="0">
                <a:solidFill>
                  <a:srgbClr val="FFFFFF"/>
                </a:solidFill>
                <a:latin typeface="EYInterstate" panose="02000503020000020004" pitchFamily="2" charset="0"/>
              </a:rPr>
              <a:t>Run</a:t>
            </a:r>
            <a:r>
              <a:rPr lang="en-US" sz="1600" kern="0">
                <a:solidFill>
                  <a:srgbClr val="FFFFFF"/>
                </a:solidFill>
                <a:latin typeface="EYInterstate" panose="02000503020000020004" pitchFamily="2" charset="0"/>
              </a:rPr>
              <a:t>: </a:t>
            </a:r>
            <a:r>
              <a:rPr lang="en-US" sz="1600" i="1" kern="0" err="1">
                <a:solidFill>
                  <a:srgbClr val="FFFFFF"/>
                </a:solidFill>
                <a:latin typeface="EYInterstate"/>
              </a:rPr>
              <a:t>npm</a:t>
            </a:r>
            <a:r>
              <a:rPr lang="en-US" sz="1600" i="1" kern="0">
                <a:solidFill>
                  <a:srgbClr val="FFFFFF"/>
                </a:solidFill>
                <a:latin typeface="EYInterstate"/>
              </a:rPr>
              <a:t> create </a:t>
            </a:r>
            <a:r>
              <a:rPr lang="en-US" sz="1600" i="1" kern="0" err="1">
                <a:solidFill>
                  <a:srgbClr val="FFFFFF"/>
                </a:solidFill>
                <a:latin typeface="EYInterstate"/>
              </a:rPr>
              <a:t>vite@latest</a:t>
            </a:r>
            <a:r>
              <a:rPr lang="en-US" sz="1600" i="1" kern="0">
                <a:solidFill>
                  <a:srgbClr val="FFFFFF"/>
                </a:solidFill>
                <a:latin typeface="EYInterstate"/>
              </a:rPr>
              <a:t> my-react-tailwind -- --template react</a:t>
            </a: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 typeface="Arial" panose="020B0604020202020204" pitchFamily="34" charset="0"/>
              <a:buChar char="•"/>
              <a:defRPr/>
            </a:pPr>
            <a:r>
              <a:rPr lang="en-US" sz="1600" kern="0">
                <a:solidFill>
                  <a:srgbClr val="FFFFFF"/>
                </a:solidFill>
                <a:latin typeface="EYInterstate"/>
              </a:rPr>
              <a:t>Command instructs </a:t>
            </a:r>
            <a:r>
              <a:rPr lang="en-US" sz="1600" kern="0" err="1">
                <a:solidFill>
                  <a:srgbClr val="FFFFFF"/>
                </a:solidFill>
                <a:latin typeface="EYInterstate"/>
              </a:rPr>
              <a:t>npm</a:t>
            </a:r>
            <a:r>
              <a:rPr lang="en-US" sz="1600" kern="0">
                <a:solidFill>
                  <a:srgbClr val="FFFFFF"/>
                </a:solidFill>
                <a:latin typeface="EYInterstate"/>
              </a:rPr>
              <a:t> to download and run Vite’s project generator. 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 typeface="Arial" panose="020B0604020202020204" pitchFamily="34" charset="0"/>
              <a:buChar char="•"/>
              <a:defRPr/>
            </a:pPr>
            <a:r>
              <a:rPr lang="en-US" sz="1600" kern="0">
                <a:solidFill>
                  <a:srgbClr val="FFFFFF"/>
                </a:solidFill>
                <a:latin typeface="EYInterstate"/>
              </a:rPr>
              <a:t>Creates new folder named </a:t>
            </a:r>
            <a:r>
              <a:rPr lang="en-US" sz="1600" i="1" kern="0">
                <a:solidFill>
                  <a:srgbClr val="FFFFFF"/>
                </a:solidFill>
                <a:latin typeface="EYInterstate"/>
              </a:rPr>
              <a:t>my-react-tailwind</a:t>
            </a:r>
            <a:r>
              <a:rPr lang="en-US" sz="1600" kern="0">
                <a:solidFill>
                  <a:srgbClr val="FFFFFF"/>
                </a:solidFill>
                <a:latin typeface="EYInterstate"/>
              </a:rPr>
              <a:t> with a complete React application</a:t>
            </a: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 typeface="Arial" panose="020B0604020202020204" pitchFamily="34" charset="0"/>
              <a:buChar char="•"/>
              <a:defRPr/>
            </a:pPr>
            <a:r>
              <a:rPr lang="en-US" sz="1600" kern="0">
                <a:solidFill>
                  <a:srgbClr val="FFFFFF"/>
                </a:solidFill>
                <a:latin typeface="EYInterstate"/>
              </a:rPr>
              <a:t>At the same time, Vite installs all required dependencies and prepares project for development.</a:t>
            </a: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 marR="0"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defRPr/>
            </a:pPr>
            <a:endParaRPr lang="en-US" sz="1600" kern="0">
              <a:solidFill>
                <a:srgbClr val="FFFFFF"/>
              </a:solidFill>
              <a:latin typeface="EYInterstate" panose="02000503020000020004" pitchFamily="2" charset="0"/>
            </a:endParaRPr>
          </a:p>
          <a:p>
            <a:pPr>
              <a:defRPr/>
            </a:pPr>
            <a:endParaRPr lang="en-US" sz="1600" kern="0">
              <a:solidFill>
                <a:srgbClr val="FFFFFF"/>
              </a:solidFill>
              <a:latin typeface="EYInterstate"/>
            </a:endParaRPr>
          </a:p>
          <a:p>
            <a:pPr>
              <a:defRPr/>
            </a:pPr>
            <a:endParaRPr lang="en-US" sz="1600" kern="0">
              <a:solidFill>
                <a:srgbClr val="FFFFFF"/>
              </a:solidFill>
              <a:latin typeface="EYInterstate"/>
            </a:endParaRPr>
          </a:p>
          <a:p>
            <a:pPr>
              <a:defRPr/>
            </a:pPr>
            <a:endParaRPr lang="en-US" sz="1600" kern="0">
              <a:solidFill>
                <a:srgbClr val="FFFFFF"/>
              </a:solidFill>
              <a:latin typeface="EYInterstate"/>
            </a:endParaRPr>
          </a:p>
          <a:p>
            <a:pPr>
              <a:defRPr/>
            </a:pPr>
            <a:endParaRPr lang="en-US" sz="1600" kern="0">
              <a:solidFill>
                <a:srgbClr val="FFFFFF"/>
              </a:solidFill>
              <a:latin typeface="EYInterstate"/>
            </a:endParaRPr>
          </a:p>
          <a:p>
            <a:pPr>
              <a:defRPr/>
            </a:pPr>
            <a:endParaRPr lang="en-US" sz="1600" kern="0">
              <a:solidFill>
                <a:srgbClr val="FFFFFF"/>
              </a:solidFill>
              <a:latin typeface="EYInterstate"/>
            </a:endParaRPr>
          </a:p>
          <a:p>
            <a:pPr>
              <a:defRPr/>
            </a:pPr>
            <a:endParaRPr lang="en-US" sz="1600" kern="0">
              <a:solidFill>
                <a:srgbClr val="FFFFFF"/>
              </a:solidFill>
              <a:latin typeface="EYInterstate"/>
            </a:endParaRPr>
          </a:p>
          <a:p>
            <a:pPr>
              <a:buClr>
                <a:srgbClr val="FFD200"/>
              </a:buClr>
              <a:buSzPct val="70000"/>
              <a:defRPr/>
            </a:pPr>
            <a:r>
              <a:rPr lang="en-US" sz="1600" kern="0">
                <a:solidFill>
                  <a:schemeClr val="tx2"/>
                </a:solidFill>
                <a:latin typeface="EYInterstate"/>
              </a:rPr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977888-8F0F-656F-9968-71E35DB5C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99" y="757909"/>
            <a:ext cx="682659" cy="8125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A844CE-6B15-13C6-02E4-877232266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993" y="1412776"/>
            <a:ext cx="5287113" cy="16480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23D66B-DEEA-4434-9CB1-654CB1980F0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0224"/>
          <a:stretch>
            <a:fillRect/>
          </a:stretch>
        </p:blipFill>
        <p:spPr>
          <a:xfrm>
            <a:off x="6709993" y="3429000"/>
            <a:ext cx="4729465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902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030F2-3DB9-CA63-93C7-95F7ACEFB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850AFE4-6097-B0AE-EB88-C66499A59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873" y="1362712"/>
            <a:ext cx="11224347" cy="470898"/>
          </a:xfrm>
        </p:spPr>
        <p:txBody>
          <a:bodyPr/>
          <a:lstStyle/>
          <a:p>
            <a:r>
              <a:rPr lang="en-US" sz="2800">
                <a:solidFill>
                  <a:srgbClr val="FFE600"/>
                </a:solidFill>
                <a:latin typeface="EYInterstate Regular"/>
                <a:cs typeface="Arial"/>
              </a:rPr>
              <a:t>What is </a:t>
            </a:r>
            <a:r>
              <a:rPr lang="en-US" sz="2800" err="1">
                <a:solidFill>
                  <a:srgbClr val="FFE600"/>
                </a:solidFill>
                <a:latin typeface="EYInterstate Regular"/>
                <a:cs typeface="Arial"/>
              </a:rPr>
              <a:t>TailwindCSS</a:t>
            </a:r>
            <a:r>
              <a:rPr lang="en-US" sz="2800">
                <a:solidFill>
                  <a:srgbClr val="FFE600"/>
                </a:solidFill>
                <a:latin typeface="EYInterstate Regular"/>
                <a:cs typeface="Arial"/>
              </a:rPr>
              <a:t>?</a:t>
            </a:r>
            <a:endParaRPr lang="en-US" sz="280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7888142-7EE4-0D0A-2230-A8A5885EDEC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92266" y="1908897"/>
            <a:ext cx="8445489" cy="970956"/>
          </a:xfrm>
        </p:spPr>
        <p:txBody>
          <a:bodyPr/>
          <a:lstStyle/>
          <a:p>
            <a:pPr marL="251460" indent="-251460"/>
            <a:r>
              <a:rPr lang="en-US"/>
              <a:t>Tailwind CSS is a modern, highly customizable, low level CSS framework that introduces single purpose utility classes for making styles HTML elements.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195225-30FC-3AA0-8C59-B72390089F3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183265" y="6437115"/>
            <a:ext cx="3825470" cy="123111"/>
          </a:xfrm>
        </p:spPr>
        <p:txBody>
          <a:bodyPr/>
          <a:lstStyle/>
          <a:p>
            <a:pPr algn="ctr"/>
            <a:r>
              <a:rPr lang="en-US"/>
              <a:t>Understand React, Tailwind, RSBuild setup</a:t>
            </a:r>
            <a:endParaRPr lang="en-US">
              <a:solidFill>
                <a:srgbClr val="000000"/>
              </a:solidFill>
            </a:endParaRPr>
          </a:p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630363-6A61-7FF2-2035-B5DCA385AFB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3D94D422-32E6-50B4-073B-D063DCB9C3FC}"/>
              </a:ext>
            </a:extLst>
          </p:cNvPr>
          <p:cNvSpPr txBox="1">
            <a:spLocks/>
          </p:cNvSpPr>
          <p:nvPr/>
        </p:nvSpPr>
        <p:spPr>
          <a:xfrm>
            <a:off x="492266" y="3255005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sz="2800">
                <a:solidFill>
                  <a:srgbClr val="FFE600"/>
                </a:solidFill>
                <a:latin typeface="EYInterstate Regular"/>
                <a:cs typeface="Arial"/>
              </a:rPr>
              <a:t>Use cases for </a:t>
            </a:r>
            <a:r>
              <a:rPr lang="en-US" sz="2800" err="1">
                <a:solidFill>
                  <a:srgbClr val="FFE600"/>
                </a:solidFill>
                <a:latin typeface="EYInterstate Regular"/>
                <a:cs typeface="Arial"/>
              </a:rPr>
              <a:t>TailwindCSS</a:t>
            </a:r>
            <a:endParaRPr lang="en-US" sz="2800"/>
          </a:p>
        </p:txBody>
      </p:sp>
      <p:sp>
        <p:nvSpPr>
          <p:cNvPr id="7" name="Content Placeholder 10">
            <a:extLst>
              <a:ext uri="{FF2B5EF4-FFF2-40B4-BE49-F238E27FC236}">
                <a16:creationId xmlns:a16="http://schemas.microsoft.com/office/drawing/2014/main" id="{73248FBF-EA86-C3BD-3184-91E0DC1EEC66}"/>
              </a:ext>
            </a:extLst>
          </p:cNvPr>
          <p:cNvSpPr txBox="1">
            <a:spLocks/>
          </p:cNvSpPr>
          <p:nvPr/>
        </p:nvSpPr>
        <p:spPr>
          <a:xfrm>
            <a:off x="469874" y="3856683"/>
            <a:ext cx="8445489" cy="184797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52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4000" indent="-2520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56000" indent="-252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008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60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512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764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2016000" indent="-252000" algn="l" defTabSz="914400" rtl="0" eaLnBrk="1" latinLnBrk="0" hangingPunct="1">
              <a:spcBef>
                <a:spcPts val="0"/>
              </a:spcBef>
              <a:spcAft>
                <a:spcPts val="400"/>
              </a:spcAft>
              <a:buClr>
                <a:schemeClr val="tx2"/>
              </a:buClr>
              <a:buFont typeface="Wingdings" pitchFamily="2" charset="2"/>
              <a:buChar char="§"/>
              <a:tabLst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spcBef>
                <a:spcPts val="1200"/>
              </a:spcBef>
              <a:spcAft>
                <a:spcPts val="1200"/>
              </a:spcAft>
              <a:buClr>
                <a:schemeClr val="tx2"/>
              </a:buClr>
              <a:buFont typeface="Wingdings" pitchFamily="2" charset="2"/>
              <a:buNone/>
              <a:tabLst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1460" indent="-251460"/>
            <a:r>
              <a:rPr lang="en-US"/>
              <a:t>Web development – web applications, websites, and landing pages</a:t>
            </a:r>
          </a:p>
          <a:p>
            <a:pPr marL="251460" indent="-251460"/>
            <a:r>
              <a:rPr lang="en-US"/>
              <a:t>Responsive websites – using Tailwind's built in classes</a:t>
            </a:r>
          </a:p>
          <a:p>
            <a:pPr marL="251460" indent="-251460"/>
            <a:r>
              <a:rPr lang="en-US"/>
              <a:t>Prototyping – enable styling directly in HTML</a:t>
            </a:r>
          </a:p>
          <a:p>
            <a:pPr marL="251460" indent="-251460"/>
            <a:r>
              <a:rPr lang="en-US"/>
              <a:t>Component libraries – enable to create reusable components like buttons, cards, and navigation bars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DE8290C3-64BE-8DAD-02A3-7C9BA775129A}"/>
              </a:ext>
            </a:extLst>
          </p:cNvPr>
          <p:cNvSpPr txBox="1">
            <a:spLocks/>
          </p:cNvSpPr>
          <p:nvPr/>
        </p:nvSpPr>
        <p:spPr>
          <a:xfrm>
            <a:off x="469873" y="494776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1" i="0" kern="120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sz="4000" err="1">
                <a:solidFill>
                  <a:srgbClr val="FFE600"/>
                </a:solidFill>
                <a:latin typeface="EYInterstate Regular"/>
                <a:cs typeface="Arial"/>
              </a:rPr>
              <a:t>TailwindCSS</a:t>
            </a:r>
            <a:r>
              <a:rPr lang="en-US" sz="4000">
                <a:solidFill>
                  <a:srgbClr val="FFE600"/>
                </a:solidFill>
                <a:latin typeface="EYInterstate Regular"/>
                <a:cs typeface="Arial"/>
              </a:rPr>
              <a:t> Overview</a:t>
            </a:r>
            <a:endParaRPr lang="en-US" sz="4000"/>
          </a:p>
        </p:txBody>
      </p:sp>
      <p:pic>
        <p:nvPicPr>
          <p:cNvPr id="9" name="Picture 8" descr="&quot;Tailwind CSS Mark - CSS Framework Programmer Coder&quot; Poster for Sale by ...">
            <a:extLst>
              <a:ext uri="{FF2B5EF4-FFF2-40B4-BE49-F238E27FC236}">
                <a16:creationId xmlns:a16="http://schemas.microsoft.com/office/drawing/2014/main" id="{E26A8556-F098-C6EE-4469-8DA966C8C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0474" y="207633"/>
            <a:ext cx="841076" cy="92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697379"/>
      </p:ext>
    </p:extLst>
  </p:cSld>
  <p:clrMapOvr>
    <a:masterClrMapping/>
  </p:clrMapOvr>
</p:sld>
</file>

<file path=ppt/theme/theme1.xml><?xml version="1.0" encoding="utf-8"?>
<a:theme xmlns:a="http://schemas.openxmlformats.org/drawingml/2006/main" name="Large Text [SPECTRUM]">
  <a:themeElements>
    <a:clrScheme name="Custom 81">
      <a:dk1>
        <a:srgbClr val="1A1A24"/>
      </a:dk1>
      <a:lt1>
        <a:srgbClr val="FFFFFF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FFE600"/>
      </a:hlink>
      <a:folHlink>
        <a:srgbClr val="FFE600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2"/>
          </a:solidFill>
          <a:miter lim="800000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83E2B529-6259-4303-A414-4B023C07EDA2}" vid="{6001FE36-3FD5-438B-8D5B-04076D740E74}"/>
    </a:ext>
  </a:extLst>
</a:theme>
</file>

<file path=ppt/theme/theme2.xml><?xml version="1.0" encoding="utf-8"?>
<a:theme xmlns:a="http://schemas.openxmlformats.org/drawingml/2006/main" name="Large Text [DARK]">
  <a:themeElements>
    <a:clrScheme name="Custom 82">
      <a:dk1>
        <a:srgbClr val="1A1A24"/>
      </a:dk1>
      <a:lt1>
        <a:srgbClr val="FFFFFF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FFE600"/>
      </a:hlink>
      <a:folHlink>
        <a:srgbClr val="FFE600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2"/>
          </a:solidFill>
          <a:miter lim="800000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83E2B529-6259-4303-A414-4B023C07EDA2}" vid="{AFDA3E97-1C6E-45F2-A497-AA68AC1E173F}"/>
    </a:ext>
  </a:extLst>
</a:theme>
</file>

<file path=ppt/theme/theme3.xml><?xml version="1.0" encoding="utf-8"?>
<a:theme xmlns:a="http://schemas.openxmlformats.org/drawingml/2006/main" name="Small Text [DARK]">
  <a:themeElements>
    <a:clrScheme name="Custom 83">
      <a:dk1>
        <a:srgbClr val="1A1A24"/>
      </a:dk1>
      <a:lt1>
        <a:srgbClr val="FFFFFF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FFE600"/>
      </a:hlink>
      <a:folHlink>
        <a:srgbClr val="FFE600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2"/>
          </a:solidFill>
          <a:miter lim="800000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83E2B529-6259-4303-A414-4B023C07EDA2}" vid="{A46D6D79-77BC-4658-85BA-BBA4C0A253F5}"/>
    </a:ext>
  </a:extLst>
</a:theme>
</file>

<file path=ppt/theme/theme4.xml><?xml version="1.0" encoding="utf-8"?>
<a:theme xmlns:a="http://schemas.openxmlformats.org/drawingml/2006/main" name="EY Core Slides">
  <a:themeElements>
    <a:clrScheme name="Custom 84">
      <a:dk1>
        <a:srgbClr val="1A1A24"/>
      </a:dk1>
      <a:lt1>
        <a:srgbClr val="FFFFFF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FFE600"/>
      </a:hlink>
      <a:folHlink>
        <a:srgbClr val="FFE600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2"/>
          </a:solidFill>
          <a:miter lim="800000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83E2B529-6259-4303-A414-4B023C07EDA2}" vid="{B3F86811-2FC6-4D71-ADB1-1E5BB5E60514}"/>
    </a:ext>
  </a:extLst>
</a:theme>
</file>

<file path=ppt/theme/theme5.xml><?xml version="1.0" encoding="utf-8"?>
<a:theme xmlns:a="http://schemas.openxmlformats.org/drawingml/2006/main" name="Large Text [LIGHT]">
  <a:themeElements>
    <a:clrScheme name="Custom 86">
      <a:dk1>
        <a:srgbClr val="FFFFFF"/>
      </a:dk1>
      <a:lt1>
        <a:srgbClr val="1A1A24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0F69AE"/>
      </a:hlink>
      <a:folHlink>
        <a:srgbClr val="0F69AE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747480"/>
          </a:solidFill>
          <a:prstDash val="solid"/>
          <a:miter lim="800000"/>
          <a:headEnd type="none" w="med" len="med"/>
          <a:tailEnd type="none" w="med" len="med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83E2B529-6259-4303-A414-4B023C07EDA2}" vid="{E1ADB1F1-7885-41B6-8CBF-CC045E0A0179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4D393567AF214DBC4084A08E1625BE" ma:contentTypeVersion="3" ma:contentTypeDescription="Create a new document." ma:contentTypeScope="" ma:versionID="96b2c765f2d2915fd7a407c55b9d9b65">
  <xsd:schema xmlns:xsd="http://www.w3.org/2001/XMLSchema" xmlns:xs="http://www.w3.org/2001/XMLSchema" xmlns:p="http://schemas.microsoft.com/office/2006/metadata/properties" xmlns:ns2="2c79b8c9-8260-43aa-9a04-6340ad016424" targetNamespace="http://schemas.microsoft.com/office/2006/metadata/properties" ma:root="true" ma:fieldsID="c990c64fdc4236681f7fa2cc404ed864" ns2:_="">
    <xsd:import namespace="2c79b8c9-8260-43aa-9a04-6340ad0164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79b8c9-8260-43aa-9a04-6340ad0164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AC014D9-0F8B-4066-823B-E589F64FAF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059EF3C-0C6E-49F3-9752-4674DD3AE5BF}">
  <ds:schemaRefs>
    <ds:schemaRef ds:uri="2c79b8c9-8260-43aa-9a04-6340ad01642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5087F47-891A-4332-AEE8-A122FCE56C49}">
  <ds:schemaRefs>
    <ds:schemaRef ds:uri="http://www.w3.org/XML/1998/namespace"/>
    <ds:schemaRef ds:uri="http://schemas.microsoft.com/office/infopath/2007/PartnerControls"/>
    <ds:schemaRef ds:uri="http://purl.org/dc/elements/1.1/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2c79b8c9-8260-43aa-9a04-6340ad016424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EY Template for Copilot</Template>
  <TotalTime>0</TotalTime>
  <Words>1895</Words>
  <Application>Microsoft Office PowerPoint</Application>
  <PresentationFormat>Widescreen</PresentationFormat>
  <Paragraphs>233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18</vt:i4>
      </vt:variant>
    </vt:vector>
  </HeadingPairs>
  <TitlesOfParts>
    <vt:vector size="32" baseType="lpstr">
      <vt:lpstr>Arial</vt:lpstr>
      <vt:lpstr>Calibri</vt:lpstr>
      <vt:lpstr>Consolas</vt:lpstr>
      <vt:lpstr>EYInterstate</vt:lpstr>
      <vt:lpstr>EYInterstate</vt:lpstr>
      <vt:lpstr>EYInterstate Light</vt:lpstr>
      <vt:lpstr>EYInterstate Regular</vt:lpstr>
      <vt:lpstr>Georgia Pro</vt:lpstr>
      <vt:lpstr>Wingdings</vt:lpstr>
      <vt:lpstr>Large Text [SPECTRUM]</vt:lpstr>
      <vt:lpstr>Large Text [DARK]</vt:lpstr>
      <vt:lpstr>Small Text [DARK]</vt:lpstr>
      <vt:lpstr>EY Core Slides</vt:lpstr>
      <vt:lpstr>Large Text [LIGHT]</vt:lpstr>
      <vt:lpstr>Understanding React, Tailwind  (+RSBuild)</vt:lpstr>
      <vt:lpstr>Agenda</vt:lpstr>
      <vt:lpstr>Prerequisites</vt:lpstr>
      <vt:lpstr>Why React Over JavaScript</vt:lpstr>
      <vt:lpstr>What is React?</vt:lpstr>
      <vt:lpstr>What is TypeScript?</vt:lpstr>
      <vt:lpstr>React  </vt:lpstr>
      <vt:lpstr>React Setup</vt:lpstr>
      <vt:lpstr>What is TailwindCSS?</vt:lpstr>
      <vt:lpstr>Tailwind  </vt:lpstr>
      <vt:lpstr>Tailwind Setup</vt:lpstr>
      <vt:lpstr>What is RsBuild?</vt:lpstr>
      <vt:lpstr>Tailwind        VS. Bootstrap </vt:lpstr>
      <vt:lpstr>PowerPoint Presentation</vt:lpstr>
      <vt:lpstr>PowerPoint Presentation</vt:lpstr>
      <vt:lpstr>PowerPoint Presentation</vt:lpstr>
      <vt:lpstr>References 1. GeeksforGeeks. (2023, December 13). Tailwind CSS Tutorial. GeeksforGeeks. https://www.geeksforgeeks.org/css/tailwind-css/ ‌2. GeeksforGeeks. (2024, July 24). How React Works? GeeksforGeeks. https://www.geeksforgeeks.org/reactjs/how-react-works/  3. Dana, N. (2023, November 17). Beginner’s Guide to Tailwind CSS. Medium; Tailwindcss. https://medium.com/tailwindui/beginners-guide-to-tailwind-css-5cf374dd08aa 4. Djirdeh, H. (2025, March 19). A Primer on Tailwind CSS: Pros, Cons and Real-World Use Cases. Telerik Blogs; Telerik. https://www.telerik.com/blogs/primer-tailwind-css-pros-cons-real-world-use-cases 5. Masters, R. (2023, October 30). Advantages and Disadvantages of React JS. Medium. https://medium.com/@reactmasters.in/advantages-and-disadvantages-of-react-js-e6c80b25763b 6. ReactJS - Advantages &amp; Disadvantages. (2024). Tutorialspoint.com. https://www.tutorialspoint.com/reactjs/reactjs_advantages_and_disadvantages.htm 7. tefakhaled. (2025, July 27). Why You Should (or Shouldn’t) Use React: Pros and Cons Explained. Medium. https://medium.com/@mk01284740033/why-you-should-or-shouldnt-use-react-pros-and-cons-explained-630f8a8f4809 8. The Pros and Cons of Tailwind CSS | WDD. (2021, September 24). Web Designer Depot. https://webdesignerdepot.com/the-pros-and-cons-of-tailwind-css/ 9. Welcome To Zscaler Directory Authentication. (2026). Rsbuild.dev. https://v0.rsbuild.dev/guide/faq/general 10. DesignRevision. (2026, February 16). Tailwind vs Bootstrap: Which CSS framework? https://designrevision.com/blog/tailwind-vs-bootstrap 11. Drosopoulou, E. (2024, July 9). Tailwind CSS vs. Bootstrap: Utility-first vs. pre-built components. Java Code Geeks. https://www.javacodegeeks.com/2024/07/tailwind-css-vs-bootstrap-utility-first-vs-pre-built-components.html  12. Nihar Ranjan Das. (2025, August 22). Bootstrap vs Tailwind CSS comparison 2025. NiharDaily. https://www.nihardaily.com/69-bootstrap-vs-tailwind-css-which-css-framework-to-choose-in-2025 13. Qudah, M. (2024). Tailwind CSS vs Bootstrap: Complete comparison for developers. XHTMLTeam. https://www.xhtmlteam.com/blog/tailwind-vs-bootstrap-complete-comparison-for-developers/ 14. Trantor Inc. (2025, September 9). Tailwind vs Bootstrap CSS: Performance &amp; flexibility compared. https://www.trantorinc.com/blog/tailwind-vs-bootstrap ‌  ‌  ‌  ‌  </vt:lpstr>
      <vt:lpstr>Thank You!</vt:lpstr>
    </vt:vector>
  </TitlesOfParts>
  <Company>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Yue Qin Chin</dc:creator>
  <cp:lastModifiedBy>Jie Hui Chen</cp:lastModifiedBy>
  <cp:revision>2</cp:revision>
  <dcterms:created xsi:type="dcterms:W3CDTF">2026-02-23T02:37:46Z</dcterms:created>
  <dcterms:modified xsi:type="dcterms:W3CDTF">2026-02-27T04:12:38Z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0x010100284D393567AF214DBC4084A08E1625BE</vt:lpwstr>
  </property>
  <property fmtid="{D5CDD505-2E9C-101B-9397-08002B2CF9AE}" pid="3" name="MediaServiceImageTags">
    <vt:lpwstr/>
  </property>
</Properties>
</file>

<file path=docProps/thumbnail.jpeg>
</file>